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Lst>
  <p:sldSz cx="6858000" cy="9144000" type="screen4x3"/>
  <p:notesSz cx="6735763" cy="986948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E269D01E-BC32-4049-B463-5C60D7B0CCD2}" styleName="テーマ スタイル 2 - アクセント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113A9D2-9D6B-4929-AA2D-F23B5EE8CBE7}" styleName="テーマ スタイル 2 - アクセント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17292A2E-F333-43FB-9621-5CBBE7FDCDCB}" styleName="淡色スタイル 2 - アクセント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93D81CF-94F2-401A-BA57-92F5A7B2D0C5}" styleName="スタイル (中間)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1E171933-4619-4E11-9A3F-F7608DF75F80}" styleName="中間スタイル 1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ED083AE6-46FA-4A59-8FB0-9F97EB10719F}" styleName="淡色スタイル 3 - アクセント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C4B1156A-380E-4F78-BDF5-A606A8083BF9}" styleName="中間スタイル 4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236" y="2754"/>
      </p:cViewPr>
      <p:guideLst>
        <p:guide orient="horz" pos="288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bg>
      <p:bgRef idx="1002">
        <a:schemeClr val="bg2"/>
      </p:bgRef>
    </p:bg>
    <p:spTree>
      <p:nvGrpSpPr>
        <p:cNvPr id="1" name=""/>
        <p:cNvGrpSpPr/>
        <p:nvPr/>
      </p:nvGrpSpPr>
      <p:grpSpPr>
        <a:xfrm>
          <a:off x="0" y="0"/>
          <a:ext cx="0" cy="0"/>
          <a:chOff x="0" y="0"/>
          <a:chExt cx="0" cy="0"/>
        </a:xfrm>
      </p:grpSpPr>
      <p:sp>
        <p:nvSpPr>
          <p:cNvPr id="7" name="フリーフォーム 6"/>
          <p:cNvSpPr>
            <a:spLocks/>
          </p:cNvSpPr>
          <p:nvPr/>
        </p:nvSpPr>
        <p:spPr bwMode="auto">
          <a:xfrm>
            <a:off x="0" y="6336168"/>
            <a:ext cx="6858000" cy="2817283"/>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フリーフォーム 7"/>
          <p:cNvSpPr>
            <a:spLocks/>
          </p:cNvSpPr>
          <p:nvPr/>
        </p:nvSpPr>
        <p:spPr bwMode="auto">
          <a:xfrm>
            <a:off x="4579144" y="0"/>
            <a:ext cx="2278856" cy="9144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タイトル 8"/>
          <p:cNvSpPr>
            <a:spLocks noGrp="1"/>
          </p:cNvSpPr>
          <p:nvPr>
            <p:ph type="ctrTitle"/>
          </p:nvPr>
        </p:nvSpPr>
        <p:spPr>
          <a:xfrm>
            <a:off x="321798" y="4450080"/>
            <a:ext cx="4860036" cy="306832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ja-JP" altLang="en-US" smtClean="0"/>
              <a:t>マスタ タイトルの書式設定</a:t>
            </a:r>
            <a:endParaRPr kumimoji="0" lang="en-US"/>
          </a:p>
        </p:txBody>
      </p:sp>
      <p:sp>
        <p:nvSpPr>
          <p:cNvPr id="17" name="サブタイトル 16"/>
          <p:cNvSpPr>
            <a:spLocks noGrp="1"/>
          </p:cNvSpPr>
          <p:nvPr>
            <p:ph type="subTitle" idx="1"/>
          </p:nvPr>
        </p:nvSpPr>
        <p:spPr>
          <a:xfrm>
            <a:off x="324788" y="2059749"/>
            <a:ext cx="4860036" cy="23368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ja-JP" altLang="en-US" smtClean="0"/>
              <a:t>マスタ サブタイトルの書式設定</a:t>
            </a:r>
            <a:endParaRPr kumimoji="0" lang="en-US"/>
          </a:p>
        </p:txBody>
      </p:sp>
      <p:sp>
        <p:nvSpPr>
          <p:cNvPr id="30" name="日付プレースホルダ 29"/>
          <p:cNvSpPr>
            <a:spLocks noGrp="1"/>
          </p:cNvSpPr>
          <p:nvPr>
            <p:ph type="dt" sz="half" idx="10"/>
          </p:nvPr>
        </p:nvSpPr>
        <p:spPr/>
        <p:txBody>
          <a:bodyPr/>
          <a:lstStyle/>
          <a:p>
            <a:fld id="{A04C49FE-A736-46FE-A798-82841135D59C}" type="datetimeFigureOut">
              <a:rPr kumimoji="1" lang="ja-JP" altLang="en-US" smtClean="0"/>
              <a:pPr/>
              <a:t>2014/1/14</a:t>
            </a:fld>
            <a:endParaRPr kumimoji="1" lang="ja-JP" altLang="en-US"/>
          </a:p>
        </p:txBody>
      </p:sp>
      <p:sp>
        <p:nvSpPr>
          <p:cNvPr id="19" name="フッター プレースホルダ 18"/>
          <p:cNvSpPr>
            <a:spLocks noGrp="1"/>
          </p:cNvSpPr>
          <p:nvPr>
            <p:ph type="ftr" sz="quarter" idx="11"/>
          </p:nvPr>
        </p:nvSpPr>
        <p:spPr/>
        <p:txBody>
          <a:bodyPr/>
          <a:lstStyle/>
          <a:p>
            <a:endParaRPr kumimoji="1" lang="ja-JP" altLang="en-US"/>
          </a:p>
        </p:txBody>
      </p:sp>
      <p:sp>
        <p:nvSpPr>
          <p:cNvPr id="27" name="スライド番号プレースホルダ 26"/>
          <p:cNvSpPr>
            <a:spLocks noGrp="1"/>
          </p:cNvSpPr>
          <p:nvPr>
            <p:ph type="sldNum" sz="quarter" idx="12"/>
          </p:nvPr>
        </p:nvSpPr>
        <p:spPr/>
        <p:txBody>
          <a:bodyPr/>
          <a:lstStyle/>
          <a:p>
            <a:fld id="{E3E54674-F2D2-4D31-BFBE-335D2D789465}" type="slidenum">
              <a:rPr kumimoji="1" lang="ja-JP" altLang="en-US" smtClean="0"/>
              <a:pPr/>
              <a:t>‹#›</a:t>
            </a:fld>
            <a:endParaRPr kumimoji="1" lang="ja-JP"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A04C49FE-A736-46FE-A798-82841135D59C}" type="datetimeFigureOut">
              <a:rPr kumimoji="1" lang="ja-JP" altLang="en-US" smtClean="0"/>
              <a:pPr/>
              <a:t>2014/1/14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E3E54674-F2D2-4D31-BFBE-335D2D789465}"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66185"/>
            <a:ext cx="1543050" cy="7802033"/>
          </a:xfrm>
        </p:spPr>
        <p:txBody>
          <a:bodyPr vert="eaVert"/>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a:xfrm>
            <a:off x="342900" y="366185"/>
            <a:ext cx="4514850" cy="7802033"/>
          </a:xfrm>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A04C49FE-A736-46FE-A798-82841135D59C}" type="datetimeFigureOut">
              <a:rPr kumimoji="1" lang="ja-JP" altLang="en-US" smtClean="0"/>
              <a:pPr/>
              <a:t>2014/1/14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E3E54674-F2D2-4D31-BFBE-335D2D789465}"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lgn="l">
              <a:defRPr/>
            </a:lvl1pPr>
          </a:lstStyle>
          <a:p>
            <a:r>
              <a:rPr kumimoji="0" lang="ja-JP" altLang="en-US" smtClean="0"/>
              <a:t>マスタ タイトルの書式設定</a:t>
            </a:r>
            <a:endParaRPr kumimoji="0" lang="en-US"/>
          </a:p>
        </p:txBody>
      </p:sp>
      <p:sp>
        <p:nvSpPr>
          <p:cNvPr id="3" name="コンテンツ プレースホルダ 2"/>
          <p:cNvSpPr>
            <a:spLocks noGrp="1"/>
          </p:cNvSpPr>
          <p:nvPr>
            <p:ph idx="1"/>
          </p:nvPr>
        </p:nvSpPr>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A04C49FE-A736-46FE-A798-82841135D59C}" type="datetimeFigureOut">
              <a:rPr kumimoji="1" lang="ja-JP" altLang="en-US" smtClean="0"/>
              <a:pPr/>
              <a:t>2014/1/14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E3E54674-F2D2-4D31-BFBE-335D2D789465}"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Ref idx="1002">
        <a:schemeClr val="bg2"/>
      </p:bgRef>
    </p:bg>
    <p:spTree>
      <p:nvGrpSpPr>
        <p:cNvPr id="1" name=""/>
        <p:cNvGrpSpPr/>
        <p:nvPr/>
      </p:nvGrpSpPr>
      <p:grpSpPr>
        <a:xfrm>
          <a:off x="0" y="0"/>
          <a:ext cx="0" cy="0"/>
          <a:chOff x="0" y="0"/>
          <a:chExt cx="0" cy="0"/>
        </a:xfrm>
      </p:grpSpPr>
      <p:sp>
        <p:nvSpPr>
          <p:cNvPr id="7" name="フリーフォーム 6"/>
          <p:cNvSpPr>
            <a:spLocks/>
          </p:cNvSpPr>
          <p:nvPr/>
        </p:nvSpPr>
        <p:spPr bwMode="auto">
          <a:xfrm>
            <a:off x="0" y="6336168"/>
            <a:ext cx="6858000" cy="2817283"/>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フリーフォーム 8"/>
          <p:cNvSpPr>
            <a:spLocks/>
          </p:cNvSpPr>
          <p:nvPr/>
        </p:nvSpPr>
        <p:spPr bwMode="auto">
          <a:xfrm>
            <a:off x="4579144" y="0"/>
            <a:ext cx="2278856" cy="9144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タイトル 1"/>
          <p:cNvSpPr>
            <a:spLocks noGrp="1"/>
          </p:cNvSpPr>
          <p:nvPr>
            <p:ph type="title"/>
          </p:nvPr>
        </p:nvSpPr>
        <p:spPr>
          <a:xfrm>
            <a:off x="514350" y="4778450"/>
            <a:ext cx="4972050" cy="2435151"/>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514350" y="3314400"/>
            <a:ext cx="4972050" cy="1422251"/>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ja-JP" altLang="en-US" smtClean="0"/>
              <a:t>マスタ テキストの書式設定</a:t>
            </a:r>
          </a:p>
        </p:txBody>
      </p:sp>
      <p:sp>
        <p:nvSpPr>
          <p:cNvPr id="4" name="日付プレースホルダ 3"/>
          <p:cNvSpPr>
            <a:spLocks noGrp="1"/>
          </p:cNvSpPr>
          <p:nvPr>
            <p:ph type="dt" sz="half" idx="10"/>
          </p:nvPr>
        </p:nvSpPr>
        <p:spPr/>
        <p:txBody>
          <a:bodyPr/>
          <a:lstStyle/>
          <a:p>
            <a:fld id="{A04C49FE-A736-46FE-A798-82841135D59C}" type="datetimeFigureOut">
              <a:rPr kumimoji="1" lang="ja-JP" altLang="en-US" smtClean="0"/>
              <a:pPr/>
              <a:t>2014/1/14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E3E54674-F2D2-4D31-BFBE-335D2D789465}" type="slidenum">
              <a:rPr kumimoji="1" lang="ja-JP" altLang="en-US" smtClean="0"/>
              <a:pPr/>
              <a:t>‹#›</a:t>
            </a:fld>
            <a:endParaRPr kumimoji="1" lang="ja-JP"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6184"/>
            <a:ext cx="5600700" cy="1524000"/>
          </a:xfrm>
        </p:spPr>
        <p:txBody>
          <a:bodyPr/>
          <a:lstStyle/>
          <a:p>
            <a:r>
              <a:rPr kumimoji="0" lang="ja-JP" altLang="en-US" smtClean="0"/>
              <a:t>マスタ タイトルの書式設定</a:t>
            </a:r>
            <a:endParaRPr kumimoji="0" lang="en-US"/>
          </a:p>
        </p:txBody>
      </p:sp>
      <p:sp>
        <p:nvSpPr>
          <p:cNvPr id="3" name="コンテンツ プレースホルダ 2"/>
          <p:cNvSpPr>
            <a:spLocks noGrp="1"/>
          </p:cNvSpPr>
          <p:nvPr>
            <p:ph sz="half" idx="1"/>
          </p:nvPr>
        </p:nvSpPr>
        <p:spPr>
          <a:xfrm>
            <a:off x="342900" y="2133601"/>
            <a:ext cx="2743200" cy="6034617"/>
          </a:xfrm>
        </p:spPr>
        <p:txBody>
          <a:bodyPr/>
          <a:lstStyle>
            <a:lvl1pPr>
              <a:defRPr sz="2600"/>
            </a:lvl1pPr>
            <a:lvl2pPr>
              <a:defRPr sz="2200"/>
            </a:lvl2pPr>
            <a:lvl3pPr>
              <a:defRPr sz="2000"/>
            </a:lvl3pPr>
            <a:lvl4pPr>
              <a:defRPr sz="1800"/>
            </a:lvl4pPr>
            <a:lvl5pPr>
              <a:defRPr sz="18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コンテンツ プレースホルダ 3"/>
          <p:cNvSpPr>
            <a:spLocks noGrp="1"/>
          </p:cNvSpPr>
          <p:nvPr>
            <p:ph sz="half" idx="2"/>
          </p:nvPr>
        </p:nvSpPr>
        <p:spPr>
          <a:xfrm>
            <a:off x="3200400" y="2133601"/>
            <a:ext cx="2743200" cy="6034617"/>
          </a:xfrm>
        </p:spPr>
        <p:txBody>
          <a:bodyPr/>
          <a:lstStyle>
            <a:lvl1pPr>
              <a:defRPr sz="2600"/>
            </a:lvl1pPr>
            <a:lvl2pPr>
              <a:defRPr sz="2200"/>
            </a:lvl2pPr>
            <a:lvl3pPr>
              <a:defRPr sz="2000"/>
            </a:lvl3pPr>
            <a:lvl4pPr>
              <a:defRPr sz="1800"/>
            </a:lvl4pPr>
            <a:lvl5pPr>
              <a:defRPr sz="18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 4"/>
          <p:cNvSpPr>
            <a:spLocks noGrp="1"/>
          </p:cNvSpPr>
          <p:nvPr>
            <p:ph type="dt" sz="half" idx="10"/>
          </p:nvPr>
        </p:nvSpPr>
        <p:spPr/>
        <p:txBody>
          <a:bodyPr/>
          <a:lstStyle/>
          <a:p>
            <a:fld id="{A04C49FE-A736-46FE-A798-82841135D59C}" type="datetimeFigureOut">
              <a:rPr kumimoji="1" lang="ja-JP" altLang="en-US" smtClean="0"/>
              <a:pPr/>
              <a:t>2014/1/14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E3E54674-F2D2-4D31-BFBE-335D2D789465}"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6172200" cy="1524000"/>
          </a:xfrm>
        </p:spPr>
        <p:txBody>
          <a:bodyPr anchor="ctr"/>
          <a:lstStyle>
            <a:lvl1pPr>
              <a:defRPr/>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342900" y="7315200"/>
            <a:ext cx="3030141" cy="11176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 テキストの書式設定</a:t>
            </a:r>
          </a:p>
        </p:txBody>
      </p:sp>
      <p:sp>
        <p:nvSpPr>
          <p:cNvPr id="4" name="テキスト プレースホルダ 3"/>
          <p:cNvSpPr>
            <a:spLocks noGrp="1"/>
          </p:cNvSpPr>
          <p:nvPr>
            <p:ph type="body" sz="half" idx="3"/>
          </p:nvPr>
        </p:nvSpPr>
        <p:spPr>
          <a:xfrm>
            <a:off x="3483769" y="7315200"/>
            <a:ext cx="3031331" cy="11176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 テキストの書式設定</a:t>
            </a:r>
          </a:p>
        </p:txBody>
      </p:sp>
      <p:sp>
        <p:nvSpPr>
          <p:cNvPr id="5" name="コンテンツ プレースホルダ 4"/>
          <p:cNvSpPr>
            <a:spLocks noGrp="1"/>
          </p:cNvSpPr>
          <p:nvPr>
            <p:ph sz="quarter" idx="2"/>
          </p:nvPr>
        </p:nvSpPr>
        <p:spPr>
          <a:xfrm>
            <a:off x="342900" y="2022550"/>
            <a:ext cx="3030141" cy="5255684"/>
          </a:xfrm>
        </p:spPr>
        <p:txBody>
          <a:bodyPr/>
          <a:lstStyle>
            <a:lvl1pPr>
              <a:defRPr sz="2400"/>
            </a:lvl1pPr>
            <a:lvl2pPr>
              <a:defRPr sz="2000"/>
            </a:lvl2pPr>
            <a:lvl3pPr>
              <a:defRPr sz="1800"/>
            </a:lvl3pPr>
            <a:lvl4pPr>
              <a:defRPr sz="1600"/>
            </a:lvl4pPr>
            <a:lvl5pPr>
              <a:defRPr sz="16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6" name="コンテンツ プレースホルダ 5"/>
          <p:cNvSpPr>
            <a:spLocks noGrp="1"/>
          </p:cNvSpPr>
          <p:nvPr>
            <p:ph sz="quarter" idx="4"/>
          </p:nvPr>
        </p:nvSpPr>
        <p:spPr>
          <a:xfrm>
            <a:off x="3483769" y="2022550"/>
            <a:ext cx="3031331" cy="5255684"/>
          </a:xfrm>
        </p:spPr>
        <p:txBody>
          <a:bodyPr/>
          <a:lstStyle>
            <a:lvl1pPr>
              <a:defRPr sz="2400"/>
            </a:lvl1pPr>
            <a:lvl2pPr>
              <a:defRPr sz="2000"/>
            </a:lvl2pPr>
            <a:lvl3pPr>
              <a:defRPr sz="1800"/>
            </a:lvl3pPr>
            <a:lvl4pPr>
              <a:defRPr sz="1600"/>
            </a:lvl4pPr>
            <a:lvl5pPr>
              <a:defRPr sz="16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7" name="日付プレースホルダ 6"/>
          <p:cNvSpPr>
            <a:spLocks noGrp="1"/>
          </p:cNvSpPr>
          <p:nvPr>
            <p:ph type="dt" sz="half" idx="10"/>
          </p:nvPr>
        </p:nvSpPr>
        <p:spPr/>
        <p:txBody>
          <a:bodyPr/>
          <a:lstStyle/>
          <a:p>
            <a:fld id="{A04C49FE-A736-46FE-A798-82841135D59C}" type="datetimeFigureOut">
              <a:rPr kumimoji="1" lang="ja-JP" altLang="en-US" smtClean="0"/>
              <a:pPr/>
              <a:t>2014/1/14</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E3E54674-F2D2-4D31-BFBE-335D2D789465}"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5760"/>
            <a:ext cx="5602986" cy="1524000"/>
          </a:xfrm>
        </p:spPr>
        <p:txBody>
          <a:bodyPr anchor="ctr"/>
          <a:lstStyle>
            <a:lvl1pPr algn="l">
              <a:defRPr sz="4600"/>
            </a:lvl1pPr>
          </a:lstStyle>
          <a:p>
            <a:r>
              <a:rPr kumimoji="0" lang="ja-JP" altLang="en-US" smtClean="0"/>
              <a:t>マスタ タイトルの書式設定</a:t>
            </a:r>
            <a:endParaRPr kumimoji="0" lang="en-US"/>
          </a:p>
        </p:txBody>
      </p:sp>
      <p:sp>
        <p:nvSpPr>
          <p:cNvPr id="7" name="日付プレースホルダ 6"/>
          <p:cNvSpPr>
            <a:spLocks noGrp="1"/>
          </p:cNvSpPr>
          <p:nvPr>
            <p:ph type="dt" sz="half" idx="10"/>
          </p:nvPr>
        </p:nvSpPr>
        <p:spPr/>
        <p:txBody>
          <a:bodyPr/>
          <a:lstStyle/>
          <a:p>
            <a:fld id="{A04C49FE-A736-46FE-A798-82841135D59C}" type="datetimeFigureOut">
              <a:rPr kumimoji="1" lang="ja-JP" altLang="en-US" smtClean="0"/>
              <a:pPr/>
              <a:t>2014/1/14</a:t>
            </a:fld>
            <a:endParaRPr kumimoji="1" lang="ja-JP" altLang="en-US"/>
          </a:p>
        </p:txBody>
      </p:sp>
      <p:sp>
        <p:nvSpPr>
          <p:cNvPr id="8" name="スライド番号プレースホルダ 7"/>
          <p:cNvSpPr>
            <a:spLocks noGrp="1"/>
          </p:cNvSpPr>
          <p:nvPr>
            <p:ph type="sldNum" sz="quarter" idx="11"/>
          </p:nvPr>
        </p:nvSpPr>
        <p:spPr/>
        <p:txBody>
          <a:bodyPr/>
          <a:lstStyle/>
          <a:p>
            <a:fld id="{E3E54674-F2D2-4D31-BFBE-335D2D789465}" type="slidenum">
              <a:rPr kumimoji="1" lang="ja-JP" altLang="en-US" smtClean="0"/>
              <a:pPr/>
              <a:t>‹#›</a:t>
            </a:fld>
            <a:endParaRPr kumimoji="1" lang="ja-JP" altLang="en-US"/>
          </a:p>
        </p:txBody>
      </p:sp>
      <p:sp>
        <p:nvSpPr>
          <p:cNvPr id="9" name="フッター プレースホルダ 8"/>
          <p:cNvSpPr>
            <a:spLocks noGrp="1"/>
          </p:cNvSpPr>
          <p:nvPr>
            <p:ph type="ftr" sz="quarter" idx="12"/>
          </p:nvPr>
        </p:nvSpPr>
        <p:spPr/>
        <p:txBody>
          <a:bodyPr/>
          <a:lstStyle/>
          <a:p>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A04C49FE-A736-46FE-A798-82841135D59C}" type="datetimeFigureOut">
              <a:rPr kumimoji="1" lang="ja-JP" altLang="en-US" smtClean="0"/>
              <a:pPr/>
              <a:t>2014/1/14</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E3E54674-F2D2-4D31-BFBE-335D2D789465}"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1580704"/>
            <a:ext cx="2400300" cy="973667"/>
          </a:xfrm>
        </p:spPr>
        <p:txBody>
          <a:bodyPr tIns="0" bIns="0" anchor="t"/>
          <a:lstStyle>
            <a:lvl1pPr algn="l">
              <a:buNone/>
              <a:defRPr sz="1800" b="1">
                <a:solidFill>
                  <a:schemeClr val="accent1"/>
                </a:solidFill>
              </a:defRPr>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2"/>
          </p:nvPr>
        </p:nvSpPr>
        <p:spPr>
          <a:xfrm>
            <a:off x="342900" y="285899"/>
            <a:ext cx="2057400" cy="12192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ja-JP" altLang="en-US" smtClean="0"/>
              <a:t>マスタ テキストの書式設定</a:t>
            </a:r>
          </a:p>
        </p:txBody>
      </p:sp>
      <p:sp>
        <p:nvSpPr>
          <p:cNvPr id="4" name="コンテンツ プレースホルダ 3"/>
          <p:cNvSpPr>
            <a:spLocks noGrp="1"/>
          </p:cNvSpPr>
          <p:nvPr>
            <p:ph sz="half" idx="1"/>
          </p:nvPr>
        </p:nvSpPr>
        <p:spPr>
          <a:xfrm>
            <a:off x="342900" y="2641600"/>
            <a:ext cx="5314950" cy="5080000"/>
          </a:xfrm>
        </p:spPr>
        <p:txBody>
          <a:bodyPr/>
          <a:lstStyle>
            <a:lvl1pPr>
              <a:defRPr sz="2800"/>
            </a:lvl1pPr>
            <a:lvl2pPr>
              <a:defRPr sz="2400"/>
            </a:lvl2pPr>
            <a:lvl3pPr>
              <a:defRPr sz="2200"/>
            </a:lvl3pPr>
            <a:lvl4pPr>
              <a:defRPr sz="2000"/>
            </a:lvl4pPr>
            <a:lvl5pPr>
              <a:defRPr sz="20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 4"/>
          <p:cNvSpPr>
            <a:spLocks noGrp="1"/>
          </p:cNvSpPr>
          <p:nvPr>
            <p:ph type="dt" sz="half" idx="10"/>
          </p:nvPr>
        </p:nvSpPr>
        <p:spPr/>
        <p:txBody>
          <a:bodyPr/>
          <a:lstStyle/>
          <a:p>
            <a:fld id="{A04C49FE-A736-46FE-A798-82841135D59C}" type="datetimeFigureOut">
              <a:rPr kumimoji="1" lang="ja-JP" altLang="en-US" smtClean="0"/>
              <a:pPr/>
              <a:t>2014/1/14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a:xfrm>
            <a:off x="6117336" y="8562753"/>
            <a:ext cx="571500" cy="486833"/>
          </a:xfrm>
        </p:spPr>
        <p:txBody>
          <a:bodyPr/>
          <a:lstStyle/>
          <a:p>
            <a:fld id="{E3E54674-F2D2-4D31-BFBE-335D2D789465}"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4167549" y="2274279"/>
            <a:ext cx="2290401" cy="1671744"/>
          </a:xfrm>
        </p:spPr>
        <p:txBody>
          <a:bodyPr anchor="b"/>
          <a:lstStyle>
            <a:lvl1pPr algn="l">
              <a:buNone/>
              <a:defRPr sz="2200" b="1">
                <a:solidFill>
                  <a:schemeClr val="accent1"/>
                </a:solidFill>
              </a:defRPr>
            </a:lvl1pPr>
          </a:lstStyle>
          <a:p>
            <a:r>
              <a:rPr kumimoji="0" lang="ja-JP" altLang="en-US" smtClean="0"/>
              <a:t>マスタ タイトルの書式設定</a:t>
            </a:r>
            <a:endParaRPr kumimoji="0" lang="en-US"/>
          </a:p>
        </p:txBody>
      </p:sp>
      <p:sp>
        <p:nvSpPr>
          <p:cNvPr id="3" name="図プレースホルダ 2"/>
          <p:cNvSpPr>
            <a:spLocks noGrp="1"/>
          </p:cNvSpPr>
          <p:nvPr>
            <p:ph type="pic" idx="1"/>
          </p:nvPr>
        </p:nvSpPr>
        <p:spPr>
          <a:xfrm>
            <a:off x="799221" y="1359876"/>
            <a:ext cx="3086100" cy="54864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ja-JP" altLang="en-US" smtClean="0"/>
              <a:t>アイコンをクリックして図を追加</a:t>
            </a:r>
            <a:endParaRPr kumimoji="0" lang="en-US" dirty="0"/>
          </a:p>
        </p:txBody>
      </p:sp>
      <p:sp>
        <p:nvSpPr>
          <p:cNvPr id="4" name="テキスト プレースホルダ 3"/>
          <p:cNvSpPr>
            <a:spLocks noGrp="1"/>
          </p:cNvSpPr>
          <p:nvPr>
            <p:ph type="body" sz="half" idx="2"/>
          </p:nvPr>
        </p:nvSpPr>
        <p:spPr>
          <a:xfrm>
            <a:off x="4167550" y="3998354"/>
            <a:ext cx="2290400" cy="3551309"/>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ja-JP" altLang="en-US" smtClean="0"/>
              <a:t>マスタ テキストの書式設定</a:t>
            </a:r>
          </a:p>
        </p:txBody>
      </p:sp>
      <p:sp>
        <p:nvSpPr>
          <p:cNvPr id="5" name="日付プレースホルダ 4"/>
          <p:cNvSpPr>
            <a:spLocks noGrp="1"/>
          </p:cNvSpPr>
          <p:nvPr>
            <p:ph type="dt" sz="half" idx="10"/>
          </p:nvPr>
        </p:nvSpPr>
        <p:spPr>
          <a:xfrm>
            <a:off x="342900" y="8562753"/>
            <a:ext cx="1600200" cy="486833"/>
          </a:xfrm>
        </p:spPr>
        <p:txBody>
          <a:bodyPr/>
          <a:lstStyle/>
          <a:p>
            <a:fld id="{A04C49FE-A736-46FE-A798-82841135D59C}" type="datetimeFigureOut">
              <a:rPr kumimoji="1" lang="ja-JP" altLang="en-US" smtClean="0"/>
              <a:pPr/>
              <a:t>2014/1/14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E3E54674-F2D2-4D31-BFBE-335D2D789465}"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フリーフォーム 11"/>
          <p:cNvSpPr>
            <a:spLocks/>
          </p:cNvSpPr>
          <p:nvPr/>
        </p:nvSpPr>
        <p:spPr bwMode="auto">
          <a:xfrm>
            <a:off x="0" y="6336168"/>
            <a:ext cx="6858000" cy="2817283"/>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フリーフォーム 15"/>
          <p:cNvSpPr>
            <a:spLocks/>
          </p:cNvSpPr>
          <p:nvPr/>
        </p:nvSpPr>
        <p:spPr bwMode="auto">
          <a:xfrm>
            <a:off x="5486400" y="0"/>
            <a:ext cx="1371600" cy="9144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タイトル プレースホルダ 8"/>
          <p:cNvSpPr>
            <a:spLocks noGrp="1"/>
          </p:cNvSpPr>
          <p:nvPr>
            <p:ph type="title"/>
          </p:nvPr>
        </p:nvSpPr>
        <p:spPr>
          <a:xfrm>
            <a:off x="342900" y="366184"/>
            <a:ext cx="5600700" cy="1524000"/>
          </a:xfrm>
          <a:prstGeom prst="rect">
            <a:avLst/>
          </a:prstGeom>
        </p:spPr>
        <p:txBody>
          <a:bodyPr vert="horz" lIns="45720" rIns="45720" anchor="ctr">
            <a:normAutofit/>
          </a:bodyPr>
          <a:lstStyle/>
          <a:p>
            <a:r>
              <a:rPr kumimoji="0" lang="ja-JP" altLang="en-US" smtClean="0"/>
              <a:t>マスタ タイトルの書式設定</a:t>
            </a:r>
            <a:endParaRPr kumimoji="0" lang="en-US"/>
          </a:p>
        </p:txBody>
      </p:sp>
      <p:sp>
        <p:nvSpPr>
          <p:cNvPr id="30" name="テキスト プレースホルダ 29"/>
          <p:cNvSpPr>
            <a:spLocks noGrp="1"/>
          </p:cNvSpPr>
          <p:nvPr>
            <p:ph type="body" idx="1"/>
          </p:nvPr>
        </p:nvSpPr>
        <p:spPr>
          <a:xfrm>
            <a:off x="342900" y="2133601"/>
            <a:ext cx="5600700" cy="6034617"/>
          </a:xfrm>
          <a:prstGeom prst="rect">
            <a:avLst/>
          </a:prstGeom>
        </p:spPr>
        <p:txBody>
          <a:bodyPr vert="horz">
            <a:normAutofit/>
          </a:bodyPr>
          <a:lstStyle/>
          <a:p>
            <a:pPr lvl="0" eaLnBrk="1" latinLnBrk="0" hangingPunct="1"/>
            <a:r>
              <a:rPr kumimoji="0" lang="ja-JP" altLang="en-US" smtClean="0"/>
              <a:t>マスタ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sp>
        <p:nvSpPr>
          <p:cNvPr id="10" name="日付プレースホルダ 9"/>
          <p:cNvSpPr>
            <a:spLocks noGrp="1"/>
          </p:cNvSpPr>
          <p:nvPr>
            <p:ph type="dt" sz="half" idx="2"/>
          </p:nvPr>
        </p:nvSpPr>
        <p:spPr>
          <a:xfrm>
            <a:off x="342900" y="8562753"/>
            <a:ext cx="1600200" cy="486833"/>
          </a:xfrm>
          <a:prstGeom prst="rect">
            <a:avLst/>
          </a:prstGeom>
        </p:spPr>
        <p:txBody>
          <a:bodyPr vert="horz" bIns="0" anchor="b"/>
          <a:lstStyle>
            <a:lvl1pPr algn="l" eaLnBrk="1" latinLnBrk="0" hangingPunct="1">
              <a:defRPr kumimoji="0" sz="1000">
                <a:solidFill>
                  <a:schemeClr val="tx2">
                    <a:shade val="50000"/>
                  </a:schemeClr>
                </a:solidFill>
              </a:defRPr>
            </a:lvl1pPr>
          </a:lstStyle>
          <a:p>
            <a:fld id="{A04C49FE-A736-46FE-A798-82841135D59C}" type="datetimeFigureOut">
              <a:rPr kumimoji="1" lang="ja-JP" altLang="en-US" smtClean="0"/>
              <a:pPr/>
              <a:t>2014/1/14</a:t>
            </a:fld>
            <a:endParaRPr kumimoji="1" lang="ja-JP" altLang="en-US"/>
          </a:p>
        </p:txBody>
      </p:sp>
      <p:sp>
        <p:nvSpPr>
          <p:cNvPr id="22" name="フッター プレースホルダ 21"/>
          <p:cNvSpPr>
            <a:spLocks noGrp="1"/>
          </p:cNvSpPr>
          <p:nvPr>
            <p:ph type="ftr" sz="quarter" idx="3"/>
          </p:nvPr>
        </p:nvSpPr>
        <p:spPr>
          <a:xfrm>
            <a:off x="2343150" y="8562753"/>
            <a:ext cx="2171700" cy="486833"/>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kumimoji="1" lang="ja-JP" altLang="en-US"/>
          </a:p>
        </p:txBody>
      </p:sp>
      <p:sp>
        <p:nvSpPr>
          <p:cNvPr id="18" name="スライド番号プレースホルダ 17"/>
          <p:cNvSpPr>
            <a:spLocks noGrp="1"/>
          </p:cNvSpPr>
          <p:nvPr>
            <p:ph type="sldNum" sz="quarter" idx="4"/>
          </p:nvPr>
        </p:nvSpPr>
        <p:spPr>
          <a:xfrm>
            <a:off x="6115050" y="8562753"/>
            <a:ext cx="571500" cy="486833"/>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E3E54674-F2D2-4D31-BFBE-335D2D789465}" type="slidenum">
              <a:rPr kumimoji="1" lang="ja-JP" altLang="en-US" smtClean="0"/>
              <a:pPr/>
              <a:t>‹#›</a:t>
            </a:fld>
            <a:endParaRPr kumimoji="1" lang="ja-JP" altLang="en-US"/>
          </a:p>
        </p:txBody>
      </p:sp>
    </p:spTree>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1"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1"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1"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1"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1"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1"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1"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1"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1"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1" sz="1600" kern="1200">
          <a:solidFill>
            <a:schemeClr val="tx1"/>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340768" y="659185"/>
            <a:ext cx="5373216" cy="707886"/>
          </a:xfrm>
          <a:prstGeom prst="rect">
            <a:avLst/>
          </a:prstGeom>
          <a:noFill/>
        </p:spPr>
        <p:txBody>
          <a:bodyPr wrap="square" rtlCol="0">
            <a:spAutoFit/>
          </a:bodyPr>
          <a:lstStyle/>
          <a:p>
            <a:r>
              <a:rPr kumimoji="1" lang="ja-JP" altLang="en-US" sz="2000" b="1" dirty="0" smtClean="0">
                <a:solidFill>
                  <a:schemeClr val="accent4">
                    <a:lumMod val="75000"/>
                  </a:schemeClr>
                </a:solidFill>
                <a:latin typeface="AR P丸ゴシック体M" pitchFamily="50" charset="-128"/>
                <a:ea typeface="AR P丸ゴシック体M" pitchFamily="50" charset="-128"/>
              </a:rPr>
              <a:t>第</a:t>
            </a:r>
            <a:r>
              <a:rPr kumimoji="1" lang="en-US" altLang="ja-JP" sz="2000" b="1" dirty="0" smtClean="0">
                <a:solidFill>
                  <a:schemeClr val="accent4">
                    <a:lumMod val="75000"/>
                  </a:schemeClr>
                </a:solidFill>
                <a:latin typeface="AR P丸ゴシック体M" pitchFamily="50" charset="-128"/>
                <a:ea typeface="AR P丸ゴシック体M" pitchFamily="50" charset="-128"/>
              </a:rPr>
              <a:t>12</a:t>
            </a:r>
            <a:r>
              <a:rPr kumimoji="1" lang="ja-JP" altLang="en-US" sz="2000" b="1" dirty="0" smtClean="0">
                <a:solidFill>
                  <a:schemeClr val="accent4">
                    <a:lumMod val="75000"/>
                  </a:schemeClr>
                </a:solidFill>
                <a:latin typeface="AR P丸ゴシック体M" pitchFamily="50" charset="-128"/>
                <a:ea typeface="AR P丸ゴシック体M" pitchFamily="50" charset="-128"/>
              </a:rPr>
              <a:t>回　ナーシング・キャリアカフェ</a:t>
            </a:r>
            <a:r>
              <a:rPr kumimoji="1" lang="en-US" altLang="ja-JP" sz="2000" b="1" dirty="0" smtClean="0">
                <a:solidFill>
                  <a:schemeClr val="accent4">
                    <a:lumMod val="75000"/>
                  </a:schemeClr>
                </a:solidFill>
                <a:latin typeface="AR P丸ゴシック体M" pitchFamily="50" charset="-128"/>
                <a:ea typeface="AR P丸ゴシック体M" pitchFamily="50" charset="-128"/>
              </a:rPr>
              <a:t>in</a:t>
            </a:r>
            <a:r>
              <a:rPr kumimoji="1" lang="ja-JP" altLang="en-US" sz="2000" b="1" dirty="0" smtClean="0">
                <a:solidFill>
                  <a:schemeClr val="accent4">
                    <a:lumMod val="75000"/>
                  </a:schemeClr>
                </a:solidFill>
                <a:latin typeface="AR P丸ゴシック体M" pitchFamily="50" charset="-128"/>
                <a:ea typeface="AR P丸ゴシック体M" pitchFamily="50" charset="-128"/>
              </a:rPr>
              <a:t>沖縄</a:t>
            </a:r>
            <a:endParaRPr kumimoji="1" lang="en-US" altLang="ja-JP" sz="2000" b="1" dirty="0" smtClean="0">
              <a:solidFill>
                <a:schemeClr val="accent4">
                  <a:lumMod val="75000"/>
                </a:schemeClr>
              </a:solidFill>
              <a:latin typeface="AR P丸ゴシック体M" pitchFamily="50" charset="-128"/>
              <a:ea typeface="AR P丸ゴシック体M" pitchFamily="50" charset="-128"/>
            </a:endParaRPr>
          </a:p>
          <a:p>
            <a:r>
              <a:rPr lang="ja-JP" altLang="en-US" sz="2000" b="1" dirty="0" smtClean="0">
                <a:solidFill>
                  <a:schemeClr val="accent4">
                    <a:lumMod val="75000"/>
                  </a:schemeClr>
                </a:solidFill>
                <a:latin typeface="AR P丸ゴシック体M" pitchFamily="50" charset="-128"/>
                <a:ea typeface="AR P丸ゴシック体M" pitchFamily="50" charset="-128"/>
              </a:rPr>
              <a:t>３看護系大学・沖縄県看護協会　合同企画</a:t>
            </a:r>
            <a:endParaRPr kumimoji="1" lang="ja-JP" altLang="en-US" sz="2000" b="1" dirty="0">
              <a:solidFill>
                <a:schemeClr val="accent4">
                  <a:lumMod val="75000"/>
                </a:schemeClr>
              </a:solidFill>
              <a:latin typeface="AR P丸ゴシック体M" pitchFamily="50" charset="-128"/>
              <a:ea typeface="AR P丸ゴシック体M" pitchFamily="50" charset="-128"/>
            </a:endParaRPr>
          </a:p>
        </p:txBody>
      </p:sp>
      <p:sp>
        <p:nvSpPr>
          <p:cNvPr id="6" name="テキスト ボックス 5"/>
          <p:cNvSpPr txBox="1"/>
          <p:nvPr/>
        </p:nvSpPr>
        <p:spPr>
          <a:xfrm>
            <a:off x="548680" y="1667297"/>
            <a:ext cx="5832648" cy="1200329"/>
          </a:xfrm>
          <a:prstGeom prst="rect">
            <a:avLst/>
          </a:prstGeom>
          <a:noFill/>
        </p:spPr>
        <p:txBody>
          <a:bodyPr wrap="square" rtlCol="0">
            <a:spAutoFit/>
          </a:bodyPr>
          <a:lstStyle/>
          <a:p>
            <a:r>
              <a:rPr kumimoji="1" lang="ja-JP" altLang="en-US" sz="2400" b="1" dirty="0" smtClean="0">
                <a:solidFill>
                  <a:schemeClr val="accent4">
                    <a:lumMod val="50000"/>
                  </a:schemeClr>
                </a:solidFill>
                <a:latin typeface="AR P丸ゴシック体M" pitchFamily="50" charset="-128"/>
                <a:ea typeface="AR P丸ゴシック体M" pitchFamily="50" charset="-128"/>
              </a:rPr>
              <a:t>テーマ：沖縄の看護が大切に</a:t>
            </a:r>
            <a:endParaRPr kumimoji="1" lang="en-US" altLang="ja-JP" sz="2400" b="1" dirty="0" smtClean="0">
              <a:solidFill>
                <a:schemeClr val="accent4">
                  <a:lumMod val="50000"/>
                </a:schemeClr>
              </a:solidFill>
              <a:latin typeface="AR P丸ゴシック体M" pitchFamily="50" charset="-128"/>
              <a:ea typeface="AR P丸ゴシック体M" pitchFamily="50" charset="-128"/>
            </a:endParaRPr>
          </a:p>
          <a:p>
            <a:r>
              <a:rPr kumimoji="1" lang="ja-JP" altLang="en-US" sz="2400" b="1" dirty="0" smtClean="0">
                <a:solidFill>
                  <a:schemeClr val="accent4">
                    <a:lumMod val="50000"/>
                  </a:schemeClr>
                </a:solidFill>
                <a:latin typeface="AR P丸ゴシック体M" pitchFamily="50" charset="-128"/>
                <a:ea typeface="AR P丸ゴシック体M" pitchFamily="50" charset="-128"/>
              </a:rPr>
              <a:t>　　　　してきたこと、していること、</a:t>
            </a:r>
            <a:endParaRPr kumimoji="1" lang="en-US" altLang="ja-JP" sz="2400" b="1" dirty="0" smtClean="0">
              <a:solidFill>
                <a:schemeClr val="accent4">
                  <a:lumMod val="50000"/>
                </a:schemeClr>
              </a:solidFill>
              <a:latin typeface="AR P丸ゴシック体M" pitchFamily="50" charset="-128"/>
              <a:ea typeface="AR P丸ゴシック体M" pitchFamily="50" charset="-128"/>
            </a:endParaRPr>
          </a:p>
          <a:p>
            <a:r>
              <a:rPr lang="ja-JP" altLang="en-US" sz="2400" b="1" dirty="0" smtClean="0">
                <a:solidFill>
                  <a:schemeClr val="accent4">
                    <a:lumMod val="50000"/>
                  </a:schemeClr>
                </a:solidFill>
                <a:latin typeface="AR P丸ゴシック体M" pitchFamily="50" charset="-128"/>
                <a:ea typeface="AR P丸ゴシック体M" pitchFamily="50" charset="-128"/>
              </a:rPr>
              <a:t>　　　　</a:t>
            </a:r>
            <a:r>
              <a:rPr kumimoji="1" lang="ja-JP" altLang="en-US" sz="2400" b="1" dirty="0" smtClean="0">
                <a:solidFill>
                  <a:schemeClr val="accent4">
                    <a:lumMod val="50000"/>
                  </a:schemeClr>
                </a:solidFill>
                <a:latin typeface="AR P丸ゴシック体M" pitchFamily="50" charset="-128"/>
                <a:ea typeface="AR P丸ゴシック体M" pitchFamily="50" charset="-128"/>
              </a:rPr>
              <a:t>したいこと</a:t>
            </a:r>
            <a:endParaRPr kumimoji="1" lang="ja-JP" altLang="en-US" sz="2400" b="1" dirty="0">
              <a:solidFill>
                <a:schemeClr val="accent4">
                  <a:lumMod val="50000"/>
                </a:schemeClr>
              </a:solidFill>
              <a:latin typeface="AR P丸ゴシック体M" pitchFamily="50" charset="-128"/>
              <a:ea typeface="AR P丸ゴシック体M" pitchFamily="50" charset="-128"/>
            </a:endParaRPr>
          </a:p>
        </p:txBody>
      </p:sp>
      <p:sp>
        <p:nvSpPr>
          <p:cNvPr id="7" name="テキスト ボックス 6"/>
          <p:cNvSpPr txBox="1"/>
          <p:nvPr/>
        </p:nvSpPr>
        <p:spPr>
          <a:xfrm>
            <a:off x="404664" y="2987824"/>
            <a:ext cx="6336704" cy="1015663"/>
          </a:xfrm>
          <a:prstGeom prst="rect">
            <a:avLst/>
          </a:prstGeom>
          <a:noFill/>
        </p:spPr>
        <p:txBody>
          <a:bodyPr wrap="square" rtlCol="0">
            <a:spAutoFit/>
          </a:bodyPr>
          <a:lstStyle/>
          <a:p>
            <a:pPr>
              <a:lnSpc>
                <a:spcPts val="2400"/>
              </a:lnSpc>
            </a:pPr>
            <a:r>
              <a:rPr kumimoji="1" lang="ja-JP" altLang="en-US" sz="2000" dirty="0" smtClean="0">
                <a:solidFill>
                  <a:srgbClr val="000000"/>
                </a:solidFill>
                <a:latin typeface="AR P丸ゴシック体M" pitchFamily="50" charset="-128"/>
                <a:ea typeface="AR P丸ゴシック体M" pitchFamily="50" charset="-128"/>
              </a:rPr>
              <a:t>日時：平成</a:t>
            </a:r>
            <a:r>
              <a:rPr kumimoji="1" lang="en-US" altLang="ja-JP" sz="2000" dirty="0" smtClean="0">
                <a:solidFill>
                  <a:srgbClr val="000000"/>
                </a:solidFill>
                <a:latin typeface="AR P丸ゴシック体M" pitchFamily="50" charset="-128"/>
                <a:ea typeface="AR P丸ゴシック体M" pitchFamily="50" charset="-128"/>
              </a:rPr>
              <a:t>25</a:t>
            </a:r>
            <a:r>
              <a:rPr kumimoji="1" lang="ja-JP" altLang="en-US" sz="2000" dirty="0" smtClean="0">
                <a:solidFill>
                  <a:srgbClr val="000000"/>
                </a:solidFill>
                <a:latin typeface="AR P丸ゴシック体M" pitchFamily="50" charset="-128"/>
                <a:ea typeface="AR P丸ゴシック体M" pitchFamily="50" charset="-128"/>
              </a:rPr>
              <a:t>年</a:t>
            </a:r>
            <a:r>
              <a:rPr kumimoji="1" lang="en-US" altLang="ja-JP" sz="2000" dirty="0" smtClean="0">
                <a:solidFill>
                  <a:srgbClr val="000000"/>
                </a:solidFill>
                <a:latin typeface="AR P丸ゴシック体M" pitchFamily="50" charset="-128"/>
                <a:ea typeface="AR P丸ゴシック体M" pitchFamily="50" charset="-128"/>
              </a:rPr>
              <a:t>2</a:t>
            </a:r>
            <a:r>
              <a:rPr kumimoji="1" lang="ja-JP" altLang="en-US" sz="2000" dirty="0" smtClean="0">
                <a:solidFill>
                  <a:srgbClr val="000000"/>
                </a:solidFill>
                <a:latin typeface="AR P丸ゴシック体M" pitchFamily="50" charset="-128"/>
                <a:ea typeface="AR P丸ゴシック体M" pitchFamily="50" charset="-128"/>
              </a:rPr>
              <a:t>月</a:t>
            </a:r>
            <a:r>
              <a:rPr kumimoji="1" lang="en-US" altLang="ja-JP" sz="2000" dirty="0" smtClean="0">
                <a:solidFill>
                  <a:srgbClr val="000000"/>
                </a:solidFill>
                <a:latin typeface="AR P丸ゴシック体M" pitchFamily="50" charset="-128"/>
                <a:ea typeface="AR P丸ゴシック体M" pitchFamily="50" charset="-128"/>
              </a:rPr>
              <a:t>15</a:t>
            </a:r>
            <a:r>
              <a:rPr kumimoji="1" lang="ja-JP" altLang="en-US" sz="2000" dirty="0" smtClean="0">
                <a:solidFill>
                  <a:srgbClr val="000000"/>
                </a:solidFill>
                <a:latin typeface="AR P丸ゴシック体M" pitchFamily="50" charset="-128"/>
                <a:ea typeface="AR P丸ゴシック体M" pitchFamily="50" charset="-128"/>
              </a:rPr>
              <a:t>日（土</a:t>
            </a:r>
            <a:r>
              <a:rPr lang="ja-JP" altLang="en-US" sz="2000" dirty="0" smtClean="0">
                <a:solidFill>
                  <a:srgbClr val="000000"/>
                </a:solidFill>
                <a:latin typeface="AR P丸ゴシック体M" pitchFamily="50" charset="-128"/>
                <a:ea typeface="AR P丸ゴシック体M" pitchFamily="50" charset="-128"/>
              </a:rPr>
              <a:t>）午後１時より</a:t>
            </a:r>
            <a:r>
              <a:rPr lang="en-US" altLang="ja-JP" sz="2000" dirty="0" smtClean="0">
                <a:solidFill>
                  <a:srgbClr val="000000"/>
                </a:solidFill>
                <a:latin typeface="AR P丸ゴシック体M" pitchFamily="50" charset="-128"/>
                <a:ea typeface="AR P丸ゴシック体M" pitchFamily="50" charset="-128"/>
              </a:rPr>
              <a:t>4</a:t>
            </a:r>
            <a:r>
              <a:rPr lang="ja-JP" altLang="en-US" sz="2000" dirty="0" smtClean="0">
                <a:solidFill>
                  <a:srgbClr val="000000"/>
                </a:solidFill>
                <a:latin typeface="AR P丸ゴシック体M" pitchFamily="50" charset="-128"/>
                <a:ea typeface="AR P丸ゴシック体M" pitchFamily="50" charset="-128"/>
              </a:rPr>
              <a:t>時まで</a:t>
            </a:r>
            <a:endParaRPr kumimoji="1" lang="en-US" altLang="ja-JP" sz="2000" dirty="0" smtClean="0">
              <a:solidFill>
                <a:srgbClr val="000000"/>
              </a:solidFill>
              <a:latin typeface="AR P丸ゴシック体M" pitchFamily="50" charset="-128"/>
              <a:ea typeface="AR P丸ゴシック体M" pitchFamily="50" charset="-128"/>
            </a:endParaRPr>
          </a:p>
          <a:p>
            <a:pPr>
              <a:lnSpc>
                <a:spcPts val="2400"/>
              </a:lnSpc>
            </a:pPr>
            <a:r>
              <a:rPr lang="ja-JP" altLang="en-US" sz="2000" dirty="0" smtClean="0">
                <a:solidFill>
                  <a:srgbClr val="000000"/>
                </a:solidFill>
                <a:latin typeface="AR P丸ゴシック体M" pitchFamily="50" charset="-128"/>
                <a:ea typeface="AR P丸ゴシック体M" pitchFamily="50" charset="-128"/>
              </a:rPr>
              <a:t>場所：沖縄県看護研修センター</a:t>
            </a:r>
            <a:endParaRPr lang="en-US" altLang="ja-JP" sz="2000" dirty="0" smtClean="0">
              <a:solidFill>
                <a:srgbClr val="000000"/>
              </a:solidFill>
              <a:latin typeface="AR P丸ゴシック体M" pitchFamily="50" charset="-128"/>
              <a:ea typeface="AR P丸ゴシック体M" pitchFamily="50" charset="-128"/>
            </a:endParaRPr>
          </a:p>
          <a:p>
            <a:pPr>
              <a:lnSpc>
                <a:spcPts val="2400"/>
              </a:lnSpc>
            </a:pPr>
            <a:r>
              <a:rPr lang="ja-JP" altLang="en-US" sz="2000" dirty="0" smtClean="0">
                <a:solidFill>
                  <a:srgbClr val="000000"/>
                </a:solidFill>
                <a:latin typeface="AR P丸ゴシック体M" pitchFamily="50" charset="-128"/>
                <a:ea typeface="AR P丸ゴシック体M" pitchFamily="50" charset="-128"/>
              </a:rPr>
              <a:t>　　　</a:t>
            </a:r>
            <a:r>
              <a:rPr lang="ja-JP" altLang="en-US" sz="1600" dirty="0" smtClean="0">
                <a:solidFill>
                  <a:srgbClr val="000000"/>
                </a:solidFill>
                <a:latin typeface="AR P丸ゴシック体M" pitchFamily="50" charset="-128"/>
                <a:ea typeface="AR P丸ゴシック体M" pitchFamily="50" charset="-128"/>
              </a:rPr>
              <a:t>　（</a:t>
            </a:r>
            <a:r>
              <a:rPr lang="zh-TW" altLang="en-US" sz="1600" dirty="0" smtClean="0">
                <a:solidFill>
                  <a:srgbClr val="000000"/>
                </a:solidFill>
                <a:latin typeface="AR P丸ゴシック体M" pitchFamily="50" charset="-128"/>
                <a:ea typeface="AR P丸ゴシック体M" pitchFamily="50" charset="-128"/>
              </a:rPr>
              <a:t>沖縄県島尻郡 </a:t>
            </a:r>
            <a:r>
              <a:rPr lang="ja-JP" altLang="en-US" sz="1600" dirty="0" smtClean="0">
                <a:solidFill>
                  <a:srgbClr val="000000"/>
                </a:solidFill>
                <a:latin typeface="AR P丸ゴシック体M" pitchFamily="50" charset="-128"/>
                <a:ea typeface="AR P丸ゴシック体M" pitchFamily="50" charset="-128"/>
              </a:rPr>
              <a:t>南風原町字新川</a:t>
            </a:r>
            <a:r>
              <a:rPr lang="en-US" altLang="ja-JP" sz="1600" dirty="0" smtClean="0">
                <a:solidFill>
                  <a:srgbClr val="000000"/>
                </a:solidFill>
                <a:latin typeface="AR P丸ゴシック体M" pitchFamily="50" charset="-128"/>
                <a:ea typeface="AR P丸ゴシック体M" pitchFamily="50" charset="-128"/>
              </a:rPr>
              <a:t>272</a:t>
            </a:r>
            <a:r>
              <a:rPr lang="ja-JP" altLang="en-US" sz="1600" dirty="0" smtClean="0">
                <a:solidFill>
                  <a:srgbClr val="000000"/>
                </a:solidFill>
                <a:latin typeface="AR P丸ゴシック体M" pitchFamily="50" charset="-128"/>
                <a:ea typeface="AR P丸ゴシック体M" pitchFamily="50" charset="-128"/>
              </a:rPr>
              <a:t>番地</a:t>
            </a:r>
            <a:r>
              <a:rPr lang="en-US" altLang="ja-JP" sz="1600" dirty="0" smtClean="0">
                <a:solidFill>
                  <a:srgbClr val="000000"/>
                </a:solidFill>
                <a:latin typeface="AR P丸ゴシック体M" pitchFamily="50" charset="-128"/>
                <a:ea typeface="AR P丸ゴシック体M" pitchFamily="50" charset="-128"/>
              </a:rPr>
              <a:t>17</a:t>
            </a:r>
            <a:r>
              <a:rPr lang="ja-JP" altLang="en-US" sz="1600" dirty="0" smtClean="0">
                <a:solidFill>
                  <a:srgbClr val="000000"/>
                </a:solidFill>
                <a:latin typeface="AR P丸ゴシック体M" pitchFamily="50" charset="-128"/>
                <a:ea typeface="AR P丸ゴシック体M" pitchFamily="50" charset="-128"/>
              </a:rPr>
              <a:t>）</a:t>
            </a:r>
            <a:endParaRPr lang="en-US" altLang="ja-JP" sz="1600" dirty="0" smtClean="0">
              <a:solidFill>
                <a:srgbClr val="000000"/>
              </a:solidFill>
              <a:latin typeface="AR P丸ゴシック体M" pitchFamily="50" charset="-128"/>
              <a:ea typeface="AR P丸ゴシック体M" pitchFamily="50" charset="-128"/>
            </a:endParaRPr>
          </a:p>
        </p:txBody>
      </p:sp>
      <p:sp>
        <p:nvSpPr>
          <p:cNvPr id="8" name="正方形/長方形 7"/>
          <p:cNvSpPr/>
          <p:nvPr/>
        </p:nvSpPr>
        <p:spPr>
          <a:xfrm>
            <a:off x="260648" y="7658705"/>
            <a:ext cx="6408712" cy="523220"/>
          </a:xfrm>
          <a:prstGeom prst="rect">
            <a:avLst/>
          </a:prstGeom>
        </p:spPr>
        <p:txBody>
          <a:bodyPr wrap="square">
            <a:spAutoFit/>
          </a:bodyPr>
          <a:lstStyle/>
          <a:p>
            <a:r>
              <a:rPr lang="ja-JP" altLang="ja-JP" sz="1400" dirty="0">
                <a:solidFill>
                  <a:srgbClr val="000000"/>
                </a:solidFill>
                <a:latin typeface="AR P丸ゴシック体M" pitchFamily="50" charset="-128"/>
                <a:ea typeface="AR P丸ゴシック体M" pitchFamily="50" charset="-128"/>
              </a:rPr>
              <a:t>文部科学省「大学間連携共同教育推進事業」</a:t>
            </a:r>
          </a:p>
          <a:p>
            <a:pPr latinLnBrk="1"/>
            <a:r>
              <a:rPr lang="ja-JP" altLang="ja-JP" sz="1400" dirty="0">
                <a:solidFill>
                  <a:srgbClr val="000000"/>
                </a:solidFill>
                <a:latin typeface="AR P丸ゴシック体M" pitchFamily="50" charset="-128"/>
                <a:ea typeface="AR P丸ゴシック体M" pitchFamily="50" charset="-128"/>
              </a:rPr>
              <a:t>多価値尊重社会の実現に寄与する学生を養成する教育共同体の構築</a:t>
            </a:r>
          </a:p>
        </p:txBody>
      </p:sp>
      <p:cxnSp>
        <p:nvCxnSpPr>
          <p:cNvPr id="10" name="直線コネクタ 9"/>
          <p:cNvCxnSpPr/>
          <p:nvPr/>
        </p:nvCxnSpPr>
        <p:spPr>
          <a:xfrm>
            <a:off x="226740" y="8192591"/>
            <a:ext cx="6336704" cy="0"/>
          </a:xfrm>
          <a:prstGeom prst="line">
            <a:avLst/>
          </a:prstGeom>
          <a:ln/>
        </p:spPr>
        <p:style>
          <a:lnRef idx="1">
            <a:schemeClr val="accent4"/>
          </a:lnRef>
          <a:fillRef idx="0">
            <a:schemeClr val="accent4"/>
          </a:fillRef>
          <a:effectRef idx="0">
            <a:schemeClr val="accent4"/>
          </a:effectRef>
          <a:fontRef idx="minor">
            <a:schemeClr val="tx1"/>
          </a:fontRef>
        </p:style>
      </p:cxnSp>
      <p:pic>
        <p:nvPicPr>
          <p:cNvPr id="14" name="Picture 3" descr="C:\Users\sei\Desktop\プロジェクト\その他\看板\ロゴ.png"/>
          <p:cNvPicPr>
            <a:picLocks noChangeAspect="1" noChangeArrowheads="1"/>
          </p:cNvPicPr>
          <p:nvPr/>
        </p:nvPicPr>
        <p:blipFill>
          <a:blip r:embed="rId2" cstate="print"/>
          <a:srcRect b="22796"/>
          <a:stretch>
            <a:fillRect/>
          </a:stretch>
        </p:blipFill>
        <p:spPr bwMode="auto">
          <a:xfrm>
            <a:off x="0" y="515169"/>
            <a:ext cx="1484784" cy="1080120"/>
          </a:xfrm>
          <a:prstGeom prst="rect">
            <a:avLst/>
          </a:prstGeom>
          <a:noFill/>
          <a:ln>
            <a:noFill/>
          </a:ln>
        </p:spPr>
      </p:pic>
      <p:graphicFrame>
        <p:nvGraphicFramePr>
          <p:cNvPr id="15" name="表 14"/>
          <p:cNvGraphicFramePr>
            <a:graphicFrameLocks noGrp="1"/>
          </p:cNvGraphicFramePr>
          <p:nvPr/>
        </p:nvGraphicFramePr>
        <p:xfrm>
          <a:off x="188640" y="4788024"/>
          <a:ext cx="6480720" cy="2499850"/>
        </p:xfrm>
        <a:graphic>
          <a:graphicData uri="http://schemas.openxmlformats.org/drawingml/2006/table">
            <a:tbl>
              <a:tblPr firstRow="1" bandRow="1">
                <a:tableStyleId>{ED083AE6-46FA-4A59-8FB0-9F97EB10719F}</a:tableStyleId>
              </a:tblPr>
              <a:tblGrid>
                <a:gridCol w="1143657"/>
                <a:gridCol w="5337063"/>
              </a:tblGrid>
              <a:tr h="384425">
                <a:tc>
                  <a:txBody>
                    <a:bodyPr/>
                    <a:lstStyle/>
                    <a:p>
                      <a:pPr algn="ctr"/>
                      <a:r>
                        <a:rPr kumimoji="1" lang="ja-JP" altLang="en-US" sz="1400" b="1" dirty="0" smtClean="0">
                          <a:solidFill>
                            <a:schemeClr val="accent1">
                              <a:lumMod val="25000"/>
                            </a:schemeClr>
                          </a:solidFill>
                          <a:latin typeface="HGP平成角ｺﾞｼｯｸ体W3" pitchFamily="50" charset="-128"/>
                          <a:ea typeface="HGP平成角ｺﾞｼｯｸ体W3" pitchFamily="50" charset="-128"/>
                        </a:rPr>
                        <a:t>時間</a:t>
                      </a:r>
                      <a:endParaRPr kumimoji="1" lang="ja-JP" altLang="en-US" sz="1400" b="1" dirty="0">
                        <a:solidFill>
                          <a:schemeClr val="accent1">
                            <a:lumMod val="25000"/>
                          </a:schemeClr>
                        </a:solidFill>
                        <a:latin typeface="HGP平成角ｺﾞｼｯｸ体W3" pitchFamily="50" charset="-128"/>
                        <a:ea typeface="HGP平成角ｺﾞｼｯｸ体W3" pitchFamily="50" charset="-128"/>
                      </a:endParaRPr>
                    </a:p>
                  </a:txBody>
                  <a:tcP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ja-JP" altLang="en-US" sz="1400" b="1" dirty="0" smtClean="0">
                          <a:solidFill>
                            <a:schemeClr val="accent1">
                              <a:lumMod val="25000"/>
                            </a:schemeClr>
                          </a:solidFill>
                          <a:latin typeface="HGP平成角ｺﾞｼｯｸ体W3" pitchFamily="50" charset="-128"/>
                          <a:ea typeface="HGP平成角ｺﾞｼｯｸ体W3" pitchFamily="50" charset="-128"/>
                        </a:rPr>
                        <a:t>内容</a:t>
                      </a:r>
                      <a:endParaRPr kumimoji="1" lang="ja-JP" altLang="en-US" sz="1400" b="1" dirty="0">
                        <a:solidFill>
                          <a:schemeClr val="accent1">
                            <a:lumMod val="25000"/>
                          </a:schemeClr>
                        </a:solidFill>
                        <a:latin typeface="HGP平成角ｺﾞｼｯｸ体W3" pitchFamily="50" charset="-128"/>
                        <a:ea typeface="HGP平成角ｺﾞｼｯｸ体W3" pitchFamily="50" charset="-128"/>
                      </a:endParaRPr>
                    </a:p>
                  </a:txBody>
                  <a:tcP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r>
              <a:tr h="412904">
                <a:tc>
                  <a:txBody>
                    <a:bodyPr/>
                    <a:lstStyle/>
                    <a:p>
                      <a:pPr algn="ctr"/>
                      <a:r>
                        <a:rPr kumimoji="1" lang="en-US" altLang="ja-JP" sz="1400" b="1" dirty="0" smtClean="0">
                          <a:solidFill>
                            <a:schemeClr val="accent1">
                              <a:lumMod val="25000"/>
                            </a:schemeClr>
                          </a:solidFill>
                          <a:latin typeface="HGP平成角ｺﾞｼｯｸ体W3" pitchFamily="50" charset="-128"/>
                          <a:ea typeface="HGP平成角ｺﾞｼｯｸ体W3" pitchFamily="50" charset="-128"/>
                        </a:rPr>
                        <a:t>13</a:t>
                      </a:r>
                      <a:r>
                        <a:rPr kumimoji="1" lang="ja-JP" altLang="en-US" sz="1400" b="1" dirty="0" smtClean="0">
                          <a:solidFill>
                            <a:schemeClr val="accent1">
                              <a:lumMod val="25000"/>
                            </a:schemeClr>
                          </a:solidFill>
                          <a:latin typeface="HGP平成角ｺﾞｼｯｸ体W3" pitchFamily="50" charset="-128"/>
                          <a:ea typeface="HGP平成角ｺﾞｼｯｸ体W3" pitchFamily="50" charset="-128"/>
                        </a:rPr>
                        <a:t>：</a:t>
                      </a:r>
                      <a:r>
                        <a:rPr kumimoji="1" lang="en-US" altLang="ja-JP" sz="1400" b="1" dirty="0" smtClean="0">
                          <a:solidFill>
                            <a:schemeClr val="accent1">
                              <a:lumMod val="25000"/>
                            </a:schemeClr>
                          </a:solidFill>
                          <a:latin typeface="HGP平成角ｺﾞｼｯｸ体W3" pitchFamily="50" charset="-128"/>
                          <a:ea typeface="HGP平成角ｺﾞｼｯｸ体W3" pitchFamily="50" charset="-128"/>
                        </a:rPr>
                        <a:t>30</a:t>
                      </a:r>
                      <a:r>
                        <a:rPr kumimoji="1" lang="ja-JP" altLang="en-US" sz="1400" b="1" dirty="0" smtClean="0">
                          <a:solidFill>
                            <a:schemeClr val="accent1">
                              <a:lumMod val="25000"/>
                            </a:schemeClr>
                          </a:solidFill>
                          <a:latin typeface="HGP平成角ｺﾞｼｯｸ体W3" pitchFamily="50" charset="-128"/>
                          <a:ea typeface="HGP平成角ｺﾞｼｯｸ体W3" pitchFamily="50" charset="-128"/>
                        </a:rPr>
                        <a:t>～</a:t>
                      </a:r>
                      <a:endParaRPr kumimoji="1" lang="ja-JP" altLang="en-US" sz="1400" b="1" dirty="0">
                        <a:solidFill>
                          <a:schemeClr val="accent1">
                            <a:lumMod val="25000"/>
                          </a:schemeClr>
                        </a:solidFill>
                        <a:latin typeface="HGP平成角ｺﾞｼｯｸ体W3" pitchFamily="50" charset="-128"/>
                        <a:ea typeface="HGP平成角ｺﾞｼｯｸ体W3" pitchFamily="50" charset="-128"/>
                      </a:endParaRPr>
                    </a:p>
                  </a:txBody>
                  <a:tcP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kumimoji="1" lang="ja-JP" altLang="en-US" sz="1400" b="1" dirty="0" smtClean="0">
                          <a:solidFill>
                            <a:schemeClr val="accent1">
                              <a:lumMod val="25000"/>
                            </a:schemeClr>
                          </a:solidFill>
                          <a:latin typeface="HGP平成角ｺﾞｼｯｸ体W3" pitchFamily="50" charset="-128"/>
                          <a:ea typeface="HGP平成角ｺﾞｼｯｸ体W3" pitchFamily="50" charset="-128"/>
                        </a:rPr>
                        <a:t>奥平登美子沖縄県看護協会会長のメッセージ</a:t>
                      </a:r>
                      <a:endParaRPr kumimoji="1" lang="ja-JP" altLang="en-US" sz="1400" b="1" dirty="0">
                        <a:solidFill>
                          <a:schemeClr val="accent1">
                            <a:lumMod val="25000"/>
                          </a:schemeClr>
                        </a:solidFill>
                        <a:latin typeface="HGP平成角ｺﾞｼｯｸ体W3" pitchFamily="50" charset="-128"/>
                        <a:ea typeface="HGP平成角ｺﾞｼｯｸ体W3" pitchFamily="50" charset="-128"/>
                      </a:endParaRPr>
                    </a:p>
                  </a:txBody>
                  <a:tcP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noFill/>
                  </a:tcPr>
                </a:tc>
              </a:tr>
              <a:tr h="412904">
                <a:tc>
                  <a:txBody>
                    <a:bodyPr/>
                    <a:lstStyle/>
                    <a:p>
                      <a:pPr algn="ctr"/>
                      <a:r>
                        <a:rPr kumimoji="1" lang="en-US" altLang="ja-JP" sz="1400" b="1" dirty="0" smtClean="0">
                          <a:solidFill>
                            <a:schemeClr val="accent1">
                              <a:lumMod val="25000"/>
                            </a:schemeClr>
                          </a:solidFill>
                          <a:latin typeface="HGP平成角ｺﾞｼｯｸ体W3" pitchFamily="50" charset="-128"/>
                          <a:ea typeface="HGP平成角ｺﾞｼｯｸ体W3" pitchFamily="50" charset="-128"/>
                        </a:rPr>
                        <a:t>14</a:t>
                      </a:r>
                      <a:r>
                        <a:rPr kumimoji="1" lang="ja-JP" altLang="en-US" sz="1400" b="1" dirty="0" smtClean="0">
                          <a:solidFill>
                            <a:schemeClr val="accent1">
                              <a:lumMod val="25000"/>
                            </a:schemeClr>
                          </a:solidFill>
                          <a:latin typeface="HGP平成角ｺﾞｼｯｸ体W3" pitchFamily="50" charset="-128"/>
                          <a:ea typeface="HGP平成角ｺﾞｼｯｸ体W3" pitchFamily="50" charset="-128"/>
                        </a:rPr>
                        <a:t>：</a:t>
                      </a:r>
                      <a:r>
                        <a:rPr kumimoji="1" lang="en-US" altLang="ja-JP" sz="1400" b="1" dirty="0" smtClean="0">
                          <a:solidFill>
                            <a:schemeClr val="accent1">
                              <a:lumMod val="25000"/>
                            </a:schemeClr>
                          </a:solidFill>
                          <a:latin typeface="HGP平成角ｺﾞｼｯｸ体W3" pitchFamily="50" charset="-128"/>
                          <a:ea typeface="HGP平成角ｺﾞｼｯｸ体W3" pitchFamily="50" charset="-128"/>
                        </a:rPr>
                        <a:t>00</a:t>
                      </a:r>
                      <a:r>
                        <a:rPr kumimoji="1" lang="ja-JP" altLang="en-US" sz="1400" b="1" dirty="0" smtClean="0">
                          <a:solidFill>
                            <a:schemeClr val="accent1">
                              <a:lumMod val="25000"/>
                            </a:schemeClr>
                          </a:solidFill>
                          <a:latin typeface="HGP平成角ｺﾞｼｯｸ体W3" pitchFamily="50" charset="-128"/>
                          <a:ea typeface="HGP平成角ｺﾞｼｯｸ体W3" pitchFamily="50" charset="-128"/>
                        </a:rPr>
                        <a:t>～</a:t>
                      </a:r>
                      <a:endParaRPr kumimoji="1" lang="ja-JP" altLang="en-US" sz="1400" b="1" dirty="0">
                        <a:solidFill>
                          <a:schemeClr val="accent1">
                            <a:lumMod val="25000"/>
                          </a:schemeClr>
                        </a:solidFill>
                        <a:latin typeface="HGP平成角ｺﾞｼｯｸ体W3" pitchFamily="50" charset="-128"/>
                        <a:ea typeface="HGP平成角ｺﾞｼｯｸ体W3" pitchFamily="50" charset="-128"/>
                      </a:endParaRPr>
                    </a:p>
                  </a:txBody>
                  <a:tcP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kumimoji="1" lang="ja-JP" altLang="en-US" sz="1400" b="1" dirty="0" smtClean="0">
                          <a:solidFill>
                            <a:schemeClr val="accent1">
                              <a:lumMod val="25000"/>
                            </a:schemeClr>
                          </a:solidFill>
                          <a:latin typeface="HGP平成角ｺﾞｼｯｸ体W3" pitchFamily="50" charset="-128"/>
                          <a:ea typeface="HGP平成角ｺﾞｼｯｸ体W3" pitchFamily="50" charset="-128"/>
                        </a:rPr>
                        <a:t>新看護研修センターのツアー</a:t>
                      </a:r>
                      <a:endParaRPr kumimoji="1" lang="ja-JP" altLang="en-US" sz="1400" b="1" dirty="0">
                        <a:solidFill>
                          <a:schemeClr val="accent1">
                            <a:lumMod val="25000"/>
                          </a:schemeClr>
                        </a:solidFill>
                        <a:latin typeface="HGP平成角ｺﾞｼｯｸ体W3" pitchFamily="50" charset="-128"/>
                        <a:ea typeface="HGP平成角ｺﾞｼｯｸ体W3" pitchFamily="50" charset="-128"/>
                      </a:endParaRPr>
                    </a:p>
                  </a:txBody>
                  <a:tcP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r>
              <a:tr h="1289617">
                <a:tc>
                  <a:txBody>
                    <a:bodyPr/>
                    <a:lstStyle/>
                    <a:p>
                      <a:pPr algn="ctr"/>
                      <a:r>
                        <a:rPr kumimoji="1" lang="en-US" altLang="ja-JP" sz="1400" b="1" dirty="0" smtClean="0">
                          <a:solidFill>
                            <a:schemeClr val="accent1">
                              <a:lumMod val="25000"/>
                            </a:schemeClr>
                          </a:solidFill>
                          <a:latin typeface="HGP平成角ｺﾞｼｯｸ体W3" pitchFamily="50" charset="-128"/>
                          <a:ea typeface="HGP平成角ｺﾞｼｯｸ体W3" pitchFamily="50" charset="-128"/>
                        </a:rPr>
                        <a:t>15</a:t>
                      </a:r>
                      <a:r>
                        <a:rPr kumimoji="1" lang="ja-JP" altLang="en-US" sz="1400" b="1" dirty="0" smtClean="0">
                          <a:solidFill>
                            <a:schemeClr val="accent1">
                              <a:lumMod val="25000"/>
                            </a:schemeClr>
                          </a:solidFill>
                          <a:latin typeface="HGP平成角ｺﾞｼｯｸ体W3" pitchFamily="50" charset="-128"/>
                          <a:ea typeface="HGP平成角ｺﾞｼｯｸ体W3" pitchFamily="50" charset="-128"/>
                        </a:rPr>
                        <a:t>：</a:t>
                      </a:r>
                      <a:r>
                        <a:rPr kumimoji="1" lang="en-US" altLang="ja-JP" sz="1400" b="1" dirty="0" smtClean="0">
                          <a:solidFill>
                            <a:schemeClr val="accent1">
                              <a:lumMod val="25000"/>
                            </a:schemeClr>
                          </a:solidFill>
                          <a:latin typeface="HGP平成角ｺﾞｼｯｸ体W3" pitchFamily="50" charset="-128"/>
                          <a:ea typeface="HGP平成角ｺﾞｼｯｸ体W3" pitchFamily="50" charset="-128"/>
                        </a:rPr>
                        <a:t>00</a:t>
                      </a:r>
                      <a:r>
                        <a:rPr kumimoji="1" lang="ja-JP" altLang="en-US" sz="1400" b="1" dirty="0" smtClean="0">
                          <a:solidFill>
                            <a:schemeClr val="accent1">
                              <a:lumMod val="25000"/>
                            </a:schemeClr>
                          </a:solidFill>
                          <a:latin typeface="HGP平成角ｺﾞｼｯｸ体W3" pitchFamily="50" charset="-128"/>
                          <a:ea typeface="HGP平成角ｺﾞｼｯｸ体W3" pitchFamily="50" charset="-128"/>
                        </a:rPr>
                        <a:t>～</a:t>
                      </a:r>
                      <a:endParaRPr kumimoji="1" lang="ja-JP" altLang="en-US" sz="1400" b="1" dirty="0">
                        <a:solidFill>
                          <a:schemeClr val="accent1">
                            <a:lumMod val="25000"/>
                          </a:schemeClr>
                        </a:solidFill>
                        <a:latin typeface="HGP平成角ｺﾞｼｯｸ体W3" pitchFamily="50" charset="-128"/>
                        <a:ea typeface="HGP平成角ｺﾞｼｯｸ体W3" pitchFamily="50" charset="-128"/>
                      </a:endParaRPr>
                    </a:p>
                  </a:txBody>
                  <a:tcP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kumimoji="1" lang="ja-JP" altLang="en-US" sz="1400" b="1" dirty="0" smtClean="0">
                          <a:solidFill>
                            <a:schemeClr val="accent1">
                              <a:lumMod val="25000"/>
                            </a:schemeClr>
                          </a:solidFill>
                          <a:latin typeface="HGP平成角ｺﾞｼｯｸ体W3" pitchFamily="50" charset="-128"/>
                          <a:ea typeface="HGP平成角ｺﾞｼｯｸ体W3" pitchFamily="50" charset="-128"/>
                        </a:rPr>
                        <a:t>看護大学生の疑問に答えます！何でも聞いてくださいコーナー</a:t>
                      </a:r>
                      <a:endParaRPr kumimoji="1" lang="en-US" altLang="ja-JP" sz="1400" b="1" dirty="0" smtClean="0">
                        <a:solidFill>
                          <a:schemeClr val="accent1">
                            <a:lumMod val="25000"/>
                          </a:schemeClr>
                        </a:solidFill>
                        <a:latin typeface="HGP平成角ｺﾞｼｯｸ体W3" pitchFamily="50" charset="-128"/>
                        <a:ea typeface="HGP平成角ｺﾞｼｯｸ体W3" pitchFamily="50" charset="-128"/>
                      </a:endParaRPr>
                    </a:p>
                    <a:p>
                      <a:pPr algn="l"/>
                      <a:r>
                        <a:rPr kumimoji="1" lang="ja-JP" altLang="en-US" sz="1400" b="1" dirty="0" smtClean="0">
                          <a:solidFill>
                            <a:schemeClr val="accent1">
                              <a:lumMod val="25000"/>
                            </a:schemeClr>
                          </a:solidFill>
                          <a:latin typeface="HGP平成角ｺﾞｼｯｸ体W3" pitchFamily="50" charset="-128"/>
                          <a:ea typeface="HGP平成角ｺﾞｼｯｸ体W3" pitchFamily="50" charset="-128"/>
                        </a:rPr>
                        <a:t>・高屋 澄子</a:t>
                      </a:r>
                      <a:r>
                        <a:rPr kumimoji="1" lang="en-US" altLang="ja-JP" sz="1400" b="1" dirty="0" smtClean="0">
                          <a:solidFill>
                            <a:schemeClr val="accent1">
                              <a:lumMod val="25000"/>
                            </a:schemeClr>
                          </a:solidFill>
                          <a:latin typeface="HGP平成角ｺﾞｼｯｸ体W3" pitchFamily="50" charset="-128"/>
                          <a:ea typeface="HGP平成角ｺﾞｼｯｸ体W3" pitchFamily="50" charset="-128"/>
                        </a:rPr>
                        <a:t>(</a:t>
                      </a:r>
                      <a:r>
                        <a:rPr kumimoji="1" lang="ja-JP" altLang="en-US" sz="1400" b="1" dirty="0" smtClean="0">
                          <a:solidFill>
                            <a:schemeClr val="accent1">
                              <a:lumMod val="25000"/>
                            </a:schemeClr>
                          </a:solidFill>
                          <a:latin typeface="HGP平成角ｺﾞｼｯｸ体W3" pitchFamily="50" charset="-128"/>
                          <a:ea typeface="HGP平成角ｺﾞｼｯｸ体W3" pitchFamily="50" charset="-128"/>
                        </a:rPr>
                        <a:t>元 県立南部医療センター・こども医療センター </a:t>
                      </a:r>
                      <a:endParaRPr kumimoji="1" lang="en-US" altLang="ja-JP" sz="1400" b="1" dirty="0" smtClean="0">
                        <a:solidFill>
                          <a:schemeClr val="accent1">
                            <a:lumMod val="25000"/>
                          </a:schemeClr>
                        </a:solidFill>
                        <a:latin typeface="HGP平成角ｺﾞｼｯｸ体W3" pitchFamily="50" charset="-128"/>
                        <a:ea typeface="HGP平成角ｺﾞｼｯｸ体W3" pitchFamily="50" charset="-128"/>
                      </a:endParaRPr>
                    </a:p>
                    <a:p>
                      <a:pPr algn="l"/>
                      <a:r>
                        <a:rPr kumimoji="1" lang="ja-JP" altLang="en-US" sz="1400" b="1" dirty="0" smtClean="0">
                          <a:solidFill>
                            <a:schemeClr val="accent1">
                              <a:lumMod val="25000"/>
                            </a:schemeClr>
                          </a:solidFill>
                          <a:latin typeface="HGP平成角ｺﾞｼｯｸ体W3" pitchFamily="50" charset="-128"/>
                          <a:ea typeface="HGP平成角ｺﾞｼｯｸ体W3" pitchFamily="50" charset="-128"/>
                        </a:rPr>
                        <a:t>　　　　　　看護部長</a:t>
                      </a:r>
                      <a:r>
                        <a:rPr kumimoji="1" lang="en-US" altLang="ja-JP" sz="1400" b="1" dirty="0" smtClean="0">
                          <a:solidFill>
                            <a:schemeClr val="accent1">
                              <a:lumMod val="25000"/>
                            </a:schemeClr>
                          </a:solidFill>
                          <a:latin typeface="HGP平成角ｺﾞｼｯｸ体W3" pitchFamily="50" charset="-128"/>
                          <a:ea typeface="HGP平成角ｺﾞｼｯｸ体W3" pitchFamily="50" charset="-128"/>
                        </a:rPr>
                        <a:t>/</a:t>
                      </a:r>
                      <a:r>
                        <a:rPr kumimoji="1" lang="ja-JP" altLang="en-US" sz="1400" b="1" dirty="0" smtClean="0">
                          <a:solidFill>
                            <a:schemeClr val="accent1">
                              <a:lumMod val="25000"/>
                            </a:schemeClr>
                          </a:solidFill>
                          <a:latin typeface="HGP平成角ｺﾞｼｯｸ体W3" pitchFamily="50" charset="-128"/>
                          <a:ea typeface="HGP平成角ｺﾞｼｯｸ体W3" pitchFamily="50" charset="-128"/>
                        </a:rPr>
                        <a:t>沖縄県看護協会副会長</a:t>
                      </a:r>
                      <a:r>
                        <a:rPr kumimoji="1" lang="en-US" altLang="ja-JP" sz="1400" b="1" dirty="0" smtClean="0">
                          <a:solidFill>
                            <a:schemeClr val="accent1">
                              <a:lumMod val="25000"/>
                            </a:schemeClr>
                          </a:solidFill>
                          <a:latin typeface="HGP平成角ｺﾞｼｯｸ体W3" pitchFamily="50" charset="-128"/>
                          <a:ea typeface="HGP平成角ｺﾞｼｯｸ体W3" pitchFamily="50" charset="-128"/>
                        </a:rPr>
                        <a:t>)</a:t>
                      </a:r>
                    </a:p>
                    <a:p>
                      <a:pPr algn="l"/>
                      <a:r>
                        <a:rPr kumimoji="1" lang="ja-JP" altLang="en-US" sz="1400" b="1" dirty="0" smtClean="0">
                          <a:solidFill>
                            <a:schemeClr val="accent1">
                              <a:lumMod val="25000"/>
                            </a:schemeClr>
                          </a:solidFill>
                          <a:latin typeface="HGP平成角ｺﾞｼｯｸ体W3" pitchFamily="50" charset="-128"/>
                          <a:ea typeface="HGP平成角ｺﾞｼｯｸ体W3" pitchFamily="50" charset="-128"/>
                        </a:rPr>
                        <a:t>・仲座 明美</a:t>
                      </a:r>
                      <a:r>
                        <a:rPr kumimoji="1" lang="en-US" altLang="ja-JP" sz="1400" b="1" dirty="0" smtClean="0">
                          <a:solidFill>
                            <a:schemeClr val="accent1">
                              <a:lumMod val="25000"/>
                            </a:schemeClr>
                          </a:solidFill>
                          <a:latin typeface="HGP平成角ｺﾞｼｯｸ体W3" pitchFamily="50" charset="-128"/>
                          <a:ea typeface="HGP平成角ｺﾞｼｯｸ体W3" pitchFamily="50" charset="-128"/>
                        </a:rPr>
                        <a:t>(</a:t>
                      </a:r>
                      <a:r>
                        <a:rPr kumimoji="1" lang="ja-JP" altLang="en-US" sz="1400" b="1" dirty="0" smtClean="0">
                          <a:solidFill>
                            <a:schemeClr val="accent1">
                              <a:lumMod val="25000"/>
                            </a:schemeClr>
                          </a:solidFill>
                          <a:latin typeface="HGP平成角ｺﾞｼｯｸ体W3" pitchFamily="50" charset="-128"/>
                          <a:ea typeface="HGP平成角ｺﾞｼｯｸ体W3" pitchFamily="50" charset="-128"/>
                        </a:rPr>
                        <a:t>元 名桜大学教員</a:t>
                      </a:r>
                      <a:r>
                        <a:rPr kumimoji="1" lang="en-US" altLang="ja-JP" sz="1400" b="1" dirty="0" smtClean="0">
                          <a:solidFill>
                            <a:schemeClr val="accent1">
                              <a:lumMod val="25000"/>
                            </a:schemeClr>
                          </a:solidFill>
                          <a:latin typeface="HGP平成角ｺﾞｼｯｸ体W3" pitchFamily="50" charset="-128"/>
                          <a:ea typeface="HGP平成角ｺﾞｼｯｸ体W3" pitchFamily="50" charset="-128"/>
                        </a:rPr>
                        <a:t>/</a:t>
                      </a:r>
                      <a:r>
                        <a:rPr kumimoji="1" lang="zh-TW" altLang="en-US" sz="1400" b="1" dirty="0" smtClean="0">
                          <a:solidFill>
                            <a:schemeClr val="accent1">
                              <a:lumMod val="25000"/>
                            </a:schemeClr>
                          </a:solidFill>
                          <a:latin typeface="HGP平成角ｺﾞｼｯｸ体W3" pitchFamily="50" charset="-128"/>
                          <a:ea typeface="HGP平成角ｺﾞｼｯｸ体W3" pitchFamily="50" charset="-128"/>
                        </a:rPr>
                        <a:t>沖縄県看護協会常任理事</a:t>
                      </a:r>
                      <a:r>
                        <a:rPr kumimoji="1" lang="en-US" altLang="ja-JP" sz="1400" b="1" dirty="0" smtClean="0">
                          <a:solidFill>
                            <a:schemeClr val="accent1">
                              <a:lumMod val="25000"/>
                            </a:schemeClr>
                          </a:solidFill>
                          <a:latin typeface="HGP平成角ｺﾞｼｯｸ体W3" pitchFamily="50" charset="-128"/>
                          <a:ea typeface="HGP平成角ｺﾞｼｯｸ体W3" pitchFamily="50" charset="-128"/>
                        </a:rPr>
                        <a:t>)</a:t>
                      </a:r>
                    </a:p>
                    <a:p>
                      <a:pPr algn="l"/>
                      <a:r>
                        <a:rPr kumimoji="1" lang="ja-JP" altLang="en-US" sz="1400" b="1" dirty="0" smtClean="0">
                          <a:solidFill>
                            <a:schemeClr val="accent1">
                              <a:lumMod val="25000"/>
                            </a:schemeClr>
                          </a:solidFill>
                          <a:latin typeface="HGP平成角ｺﾞｼｯｸ体W3" pitchFamily="50" charset="-128"/>
                          <a:ea typeface="HGP平成角ｺﾞｼｯｸ体W3" pitchFamily="50" charset="-128"/>
                        </a:rPr>
                        <a:t>・吉田 智恵美</a:t>
                      </a:r>
                      <a:r>
                        <a:rPr kumimoji="1" lang="en-US" altLang="ja-JP" sz="1400" b="1" dirty="0" smtClean="0">
                          <a:solidFill>
                            <a:schemeClr val="accent1">
                              <a:lumMod val="25000"/>
                            </a:schemeClr>
                          </a:solidFill>
                          <a:latin typeface="HGP平成角ｺﾞｼｯｸ体W3" pitchFamily="50" charset="-128"/>
                          <a:ea typeface="HGP平成角ｺﾞｼｯｸ体W3" pitchFamily="50" charset="-128"/>
                        </a:rPr>
                        <a:t>(</a:t>
                      </a:r>
                      <a:r>
                        <a:rPr kumimoji="1" lang="ja-JP" altLang="en-US" sz="1400" b="1" dirty="0" smtClean="0">
                          <a:solidFill>
                            <a:schemeClr val="accent1">
                              <a:lumMod val="25000"/>
                            </a:schemeClr>
                          </a:solidFill>
                          <a:latin typeface="HGP平成角ｺﾞｼｯｸ体W3" pitchFamily="50" charset="-128"/>
                          <a:ea typeface="HGP平成角ｺﾞｼｯｸ体W3" pitchFamily="50" charset="-128"/>
                        </a:rPr>
                        <a:t>県立中部病院副看護部長</a:t>
                      </a:r>
                      <a:r>
                        <a:rPr kumimoji="1" lang="en-US" altLang="ja-JP" sz="1400" b="1" dirty="0" smtClean="0">
                          <a:solidFill>
                            <a:schemeClr val="accent1">
                              <a:lumMod val="25000"/>
                            </a:schemeClr>
                          </a:solidFill>
                          <a:latin typeface="HGP平成角ｺﾞｼｯｸ体W3" pitchFamily="50" charset="-128"/>
                          <a:ea typeface="HGP平成角ｺﾞｼｯｸ体W3" pitchFamily="50" charset="-128"/>
                        </a:rPr>
                        <a:t>)</a:t>
                      </a:r>
                      <a:endParaRPr kumimoji="1" lang="ja-JP" altLang="en-US" sz="1400" b="1" dirty="0">
                        <a:solidFill>
                          <a:schemeClr val="accent1">
                            <a:lumMod val="25000"/>
                          </a:schemeClr>
                        </a:solidFill>
                        <a:latin typeface="HGP平成角ｺﾞｼｯｸ体W3" pitchFamily="50" charset="-128"/>
                        <a:ea typeface="HGP平成角ｺﾞｼｯｸ体W3" pitchFamily="50" charset="-128"/>
                      </a:endParaRPr>
                    </a:p>
                  </a:txBody>
                  <a:tcP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16" name="テキスト ボックス 15"/>
          <p:cNvSpPr txBox="1"/>
          <p:nvPr/>
        </p:nvSpPr>
        <p:spPr>
          <a:xfrm>
            <a:off x="188640" y="4355976"/>
            <a:ext cx="1656184" cy="369332"/>
          </a:xfrm>
          <a:prstGeom prst="rect">
            <a:avLst/>
          </a:prstGeom>
          <a:noFill/>
        </p:spPr>
        <p:txBody>
          <a:bodyPr wrap="square" rtlCol="0">
            <a:spAutoFit/>
          </a:bodyPr>
          <a:lstStyle/>
          <a:p>
            <a:r>
              <a:rPr kumimoji="1" lang="ja-JP" altLang="en-US" b="1" dirty="0" smtClean="0">
                <a:solidFill>
                  <a:schemeClr val="accent1">
                    <a:lumMod val="25000"/>
                  </a:schemeClr>
                </a:solidFill>
                <a:latin typeface="AR P丸ゴシック体M" pitchFamily="50" charset="-128"/>
                <a:ea typeface="AR P丸ゴシック体M" pitchFamily="50" charset="-128"/>
              </a:rPr>
              <a:t>プログラム</a:t>
            </a:r>
            <a:endParaRPr kumimoji="1" lang="ja-JP" altLang="en-US" b="1" dirty="0">
              <a:solidFill>
                <a:schemeClr val="accent1">
                  <a:lumMod val="25000"/>
                </a:schemeClr>
              </a:solidFill>
              <a:latin typeface="AR P丸ゴシック体M" pitchFamily="50" charset="-128"/>
              <a:ea typeface="AR P丸ゴシック体M" pitchFamily="50" charset="-128"/>
            </a:endParaRPr>
          </a:p>
        </p:txBody>
      </p:sp>
      <p:sp>
        <p:nvSpPr>
          <p:cNvPr id="9" name="正方形/長方形 8"/>
          <p:cNvSpPr/>
          <p:nvPr/>
        </p:nvSpPr>
        <p:spPr>
          <a:xfrm>
            <a:off x="154732" y="8244408"/>
            <a:ext cx="6741368" cy="646331"/>
          </a:xfrm>
          <a:prstGeom prst="rect">
            <a:avLst/>
          </a:prstGeom>
        </p:spPr>
        <p:txBody>
          <a:bodyPr wrap="square">
            <a:spAutoFit/>
          </a:bodyPr>
          <a:lstStyle/>
          <a:p>
            <a:r>
              <a:rPr lang="ja-JP" altLang="ja-JP" sz="1200" dirty="0">
                <a:solidFill>
                  <a:srgbClr val="000000"/>
                </a:solidFill>
                <a:latin typeface="AR P丸ゴシック体M" pitchFamily="50" charset="-128"/>
                <a:ea typeface="AR P丸ゴシック体M" pitchFamily="50" charset="-128"/>
              </a:rPr>
              <a:t>琉球</a:t>
            </a:r>
            <a:r>
              <a:rPr lang="ja-JP" altLang="ja-JP" sz="1200" dirty="0" smtClean="0">
                <a:solidFill>
                  <a:srgbClr val="000000"/>
                </a:solidFill>
                <a:latin typeface="AR P丸ゴシック体M" pitchFamily="50" charset="-128"/>
                <a:ea typeface="AR P丸ゴシック体M" pitchFamily="50" charset="-128"/>
              </a:rPr>
              <a:t>大学</a:t>
            </a:r>
            <a:r>
              <a:rPr lang="en-US" altLang="ja-JP" sz="1200" dirty="0" smtClean="0">
                <a:solidFill>
                  <a:srgbClr val="000000"/>
                </a:solidFill>
                <a:latin typeface="AR P丸ゴシック体M" pitchFamily="50" charset="-128"/>
                <a:ea typeface="AR P丸ゴシック体M" pitchFamily="50" charset="-128"/>
              </a:rPr>
              <a:t> </a:t>
            </a:r>
            <a:r>
              <a:rPr lang="ja-JP" altLang="en-US" sz="1200" dirty="0">
                <a:solidFill>
                  <a:srgbClr val="000000"/>
                </a:solidFill>
                <a:latin typeface="AR P丸ゴシック体M" pitchFamily="50" charset="-128"/>
                <a:ea typeface="AR P丸ゴシック体M" pitchFamily="50" charset="-128"/>
              </a:rPr>
              <a:t>　</a:t>
            </a:r>
            <a:r>
              <a:rPr lang="ja-JP" altLang="en-US" sz="1200" dirty="0" smtClean="0">
                <a:solidFill>
                  <a:srgbClr val="000000"/>
                </a:solidFill>
                <a:latin typeface="AR P丸ゴシック体M" pitchFamily="50" charset="-128"/>
                <a:ea typeface="AR P丸ゴシック体M" pitchFamily="50" charset="-128"/>
              </a:rPr>
              <a:t>　福岡県立大学 　　</a:t>
            </a:r>
            <a:r>
              <a:rPr lang="ja-JP" altLang="ja-JP" sz="1200" dirty="0" smtClean="0">
                <a:solidFill>
                  <a:srgbClr val="000000"/>
                </a:solidFill>
                <a:latin typeface="AR P丸ゴシック体M" pitchFamily="50" charset="-128"/>
                <a:ea typeface="AR P丸ゴシック体M" pitchFamily="50" charset="-128"/>
              </a:rPr>
              <a:t>沖縄</a:t>
            </a:r>
            <a:r>
              <a:rPr lang="ja-JP" altLang="ja-JP" sz="1200" dirty="0">
                <a:solidFill>
                  <a:srgbClr val="000000"/>
                </a:solidFill>
                <a:latin typeface="AR P丸ゴシック体M" pitchFamily="50" charset="-128"/>
                <a:ea typeface="AR P丸ゴシック体M" pitchFamily="50" charset="-128"/>
              </a:rPr>
              <a:t>県立看護</a:t>
            </a:r>
            <a:r>
              <a:rPr lang="ja-JP" altLang="ja-JP" sz="1200" dirty="0" smtClean="0">
                <a:solidFill>
                  <a:srgbClr val="000000"/>
                </a:solidFill>
                <a:latin typeface="AR P丸ゴシック体M" pitchFamily="50" charset="-128"/>
                <a:ea typeface="AR P丸ゴシック体M" pitchFamily="50" charset="-128"/>
              </a:rPr>
              <a:t>大学</a:t>
            </a:r>
            <a:r>
              <a:rPr lang="en-US" altLang="ja-JP" sz="1200" dirty="0" smtClean="0">
                <a:solidFill>
                  <a:srgbClr val="000000"/>
                </a:solidFill>
                <a:latin typeface="AR P丸ゴシック体M" pitchFamily="50" charset="-128"/>
                <a:ea typeface="AR P丸ゴシック体M" pitchFamily="50" charset="-128"/>
              </a:rPr>
              <a:t> </a:t>
            </a:r>
            <a:r>
              <a:rPr lang="ja-JP" altLang="en-US" sz="1200" dirty="0" smtClean="0">
                <a:solidFill>
                  <a:srgbClr val="000000"/>
                </a:solidFill>
                <a:latin typeface="AR P丸ゴシック体M" pitchFamily="50" charset="-128"/>
                <a:ea typeface="AR P丸ゴシック体M" pitchFamily="50" charset="-128"/>
              </a:rPr>
              <a:t>　　</a:t>
            </a:r>
            <a:r>
              <a:rPr lang="ja-JP" altLang="ja-JP" sz="1200" dirty="0" smtClean="0">
                <a:solidFill>
                  <a:srgbClr val="000000"/>
                </a:solidFill>
                <a:latin typeface="AR P丸ゴシック体M" pitchFamily="50" charset="-128"/>
                <a:ea typeface="AR P丸ゴシック体M" pitchFamily="50" charset="-128"/>
              </a:rPr>
              <a:t>名桜大学</a:t>
            </a:r>
            <a:r>
              <a:rPr lang="en-US" altLang="ja-JP" sz="1200" dirty="0" smtClean="0">
                <a:solidFill>
                  <a:srgbClr val="000000"/>
                </a:solidFill>
                <a:latin typeface="AR P丸ゴシック体M" pitchFamily="50" charset="-128"/>
                <a:ea typeface="AR P丸ゴシック体M" pitchFamily="50" charset="-128"/>
              </a:rPr>
              <a:t> </a:t>
            </a:r>
            <a:r>
              <a:rPr lang="ja-JP" altLang="en-US" sz="1200" dirty="0" smtClean="0">
                <a:solidFill>
                  <a:srgbClr val="000000"/>
                </a:solidFill>
                <a:latin typeface="AR P丸ゴシック体M" pitchFamily="50" charset="-128"/>
                <a:ea typeface="AR P丸ゴシック体M" pitchFamily="50" charset="-128"/>
              </a:rPr>
              <a:t>　　国際医療福祉大学</a:t>
            </a:r>
            <a:endParaRPr lang="en-US" altLang="ja-JP" sz="1200" dirty="0" smtClean="0">
              <a:solidFill>
                <a:srgbClr val="000000"/>
              </a:solidFill>
              <a:latin typeface="AR P丸ゴシック体M" pitchFamily="50" charset="-128"/>
              <a:ea typeface="AR P丸ゴシック体M" pitchFamily="50" charset="-128"/>
            </a:endParaRPr>
          </a:p>
          <a:p>
            <a:r>
              <a:rPr lang="ja-JP" altLang="en-US" sz="1200" dirty="0" smtClean="0">
                <a:solidFill>
                  <a:srgbClr val="000000"/>
                </a:solidFill>
                <a:latin typeface="AR P丸ゴシック体M" pitchFamily="50" charset="-128"/>
                <a:ea typeface="AR P丸ゴシック体M" pitchFamily="50" charset="-128"/>
              </a:rPr>
              <a:t>産業医科大学　聖マリア学院大学　日本赤十字九州国際看護大学</a:t>
            </a:r>
            <a:r>
              <a:rPr lang="en-US" altLang="ja-JP" sz="1200" dirty="0" smtClean="0">
                <a:solidFill>
                  <a:srgbClr val="000000"/>
                </a:solidFill>
                <a:latin typeface="AR P丸ゴシック体M" pitchFamily="50" charset="-128"/>
                <a:ea typeface="AR P丸ゴシック体M" pitchFamily="50" charset="-128"/>
              </a:rPr>
              <a:t>   </a:t>
            </a:r>
            <a:r>
              <a:rPr lang="ja-JP" altLang="en-US" sz="1200" dirty="0" smtClean="0">
                <a:solidFill>
                  <a:srgbClr val="000000"/>
                </a:solidFill>
                <a:latin typeface="AR P丸ゴシック体M" pitchFamily="50" charset="-128"/>
                <a:ea typeface="AR P丸ゴシック体M" pitchFamily="50" charset="-128"/>
              </a:rPr>
              <a:t>国立国際医療研究センター　 兵庫県災害医療センター　福岡県看護協会　 沖縄県看護協会　福岡看護</a:t>
            </a:r>
            <a:r>
              <a:rPr lang="en-US" altLang="ja-JP" sz="1200" dirty="0" smtClean="0">
                <a:solidFill>
                  <a:srgbClr val="000000"/>
                </a:solidFill>
                <a:latin typeface="AR P丸ゴシック体M" pitchFamily="50" charset="-128"/>
                <a:ea typeface="AR P丸ゴシック体M" pitchFamily="50" charset="-128"/>
              </a:rPr>
              <a:t>e</a:t>
            </a:r>
            <a:r>
              <a:rPr lang="ja-JP" altLang="en-US" sz="1200" dirty="0" smtClean="0">
                <a:solidFill>
                  <a:srgbClr val="000000"/>
                </a:solidFill>
                <a:latin typeface="AR P丸ゴシック体M" pitchFamily="50" charset="-128"/>
                <a:ea typeface="AR P丸ゴシック体M" pitchFamily="50" charset="-128"/>
              </a:rPr>
              <a:t>ラーニング研究会</a:t>
            </a:r>
            <a:endParaRPr lang="ja-JP" altLang="ja-JP" sz="1200" dirty="0">
              <a:solidFill>
                <a:srgbClr val="000000"/>
              </a:solidFill>
              <a:latin typeface="AR P丸ゴシック体M" pitchFamily="50" charset="-128"/>
              <a:ea typeface="AR P丸ゴシック体M" pitchFamily="50" charset="-12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404664" y="2123727"/>
            <a:ext cx="2232248" cy="361637"/>
          </a:xfrm>
          <a:prstGeom prst="rect">
            <a:avLst/>
          </a:prstGeom>
          <a:noFill/>
        </p:spPr>
        <p:txBody>
          <a:bodyPr wrap="square" rtlCol="0">
            <a:spAutoFit/>
          </a:bodyPr>
          <a:lstStyle/>
          <a:p>
            <a:pPr lvl="0" fontAlgn="base">
              <a:lnSpc>
                <a:spcPts val="2100"/>
              </a:lnSpc>
              <a:spcBef>
                <a:spcPct val="20000"/>
              </a:spcBef>
              <a:spcAft>
                <a:spcPct val="0"/>
              </a:spcAft>
            </a:pPr>
            <a:r>
              <a:rPr lang="en-US" altLang="ja-JP" kern="0" dirty="0" smtClean="0">
                <a:solidFill>
                  <a:srgbClr val="000000"/>
                </a:solidFill>
                <a:latin typeface="AR P丸ゴシック体M" pitchFamily="50" charset="-128"/>
                <a:ea typeface="AR P丸ゴシック体M" pitchFamily="50" charset="-128"/>
              </a:rPr>
              <a:t>【</a:t>
            </a:r>
            <a:r>
              <a:rPr lang="ja-JP" altLang="en-US" kern="0" dirty="0" smtClean="0">
                <a:solidFill>
                  <a:srgbClr val="000000"/>
                </a:solidFill>
                <a:latin typeface="AR P丸ゴシック体M" pitchFamily="50" charset="-128"/>
                <a:ea typeface="AR P丸ゴシック体M" pitchFamily="50" charset="-128"/>
              </a:rPr>
              <a:t>内容</a:t>
            </a:r>
            <a:r>
              <a:rPr lang="en-US" altLang="ja-JP" kern="0" dirty="0" smtClean="0">
                <a:solidFill>
                  <a:srgbClr val="000000"/>
                </a:solidFill>
                <a:latin typeface="AR P丸ゴシック体M" pitchFamily="50" charset="-128"/>
                <a:ea typeface="AR P丸ゴシック体M" pitchFamily="50" charset="-128"/>
              </a:rPr>
              <a:t>】</a:t>
            </a:r>
          </a:p>
        </p:txBody>
      </p:sp>
      <p:sp>
        <p:nvSpPr>
          <p:cNvPr id="6" name="テキスト ボックス 5"/>
          <p:cNvSpPr txBox="1"/>
          <p:nvPr/>
        </p:nvSpPr>
        <p:spPr>
          <a:xfrm>
            <a:off x="260648" y="4494241"/>
            <a:ext cx="2952328" cy="1301895"/>
          </a:xfrm>
          <a:prstGeom prst="rect">
            <a:avLst/>
          </a:prstGeom>
          <a:noFill/>
        </p:spPr>
        <p:txBody>
          <a:bodyPr wrap="square" rtlCol="0">
            <a:spAutoFit/>
          </a:bodyPr>
          <a:lstStyle/>
          <a:p>
            <a:pPr lvl="0" fontAlgn="base">
              <a:lnSpc>
                <a:spcPts val="2100"/>
              </a:lnSpc>
              <a:spcBef>
                <a:spcPct val="20000"/>
              </a:spcBef>
              <a:spcAft>
                <a:spcPct val="0"/>
              </a:spcAft>
            </a:pPr>
            <a:r>
              <a:rPr lang="en-US" altLang="ja-JP" kern="0" dirty="0" smtClean="0">
                <a:solidFill>
                  <a:srgbClr val="000000"/>
                </a:solidFill>
                <a:latin typeface="AR P丸ゴシック体M" pitchFamily="50" charset="-128"/>
                <a:ea typeface="AR P丸ゴシック体M" pitchFamily="50" charset="-128"/>
              </a:rPr>
              <a:t>【</a:t>
            </a:r>
            <a:r>
              <a:rPr lang="ja-JP" altLang="en-US" kern="0" dirty="0" smtClean="0">
                <a:solidFill>
                  <a:srgbClr val="000000"/>
                </a:solidFill>
                <a:latin typeface="AR P丸ゴシック体M" pitchFamily="50" charset="-128"/>
                <a:ea typeface="AR P丸ゴシック体M" pitchFamily="50" charset="-128"/>
              </a:rPr>
              <a:t>開催場所</a:t>
            </a:r>
            <a:r>
              <a:rPr lang="en-US" altLang="ja-JP" kern="0" dirty="0" smtClean="0">
                <a:solidFill>
                  <a:srgbClr val="000000"/>
                </a:solidFill>
                <a:latin typeface="AR P丸ゴシック体M" pitchFamily="50" charset="-128"/>
                <a:ea typeface="AR P丸ゴシック体M" pitchFamily="50" charset="-128"/>
              </a:rPr>
              <a:t>】</a:t>
            </a:r>
          </a:p>
          <a:p>
            <a:pPr>
              <a:lnSpc>
                <a:spcPts val="2400"/>
              </a:lnSpc>
            </a:pPr>
            <a:r>
              <a:rPr lang="ja-JP" altLang="en-US" sz="1400" dirty="0" smtClean="0">
                <a:solidFill>
                  <a:srgbClr val="000000"/>
                </a:solidFill>
                <a:latin typeface="AR P丸ゴシック体M" pitchFamily="50" charset="-128"/>
                <a:ea typeface="AR P丸ゴシック体M" pitchFamily="50" charset="-128"/>
              </a:rPr>
              <a:t>　沖縄県看護研修センター</a:t>
            </a:r>
            <a:endParaRPr lang="en-US" altLang="ja-JP" sz="1400" dirty="0" smtClean="0">
              <a:solidFill>
                <a:srgbClr val="000000"/>
              </a:solidFill>
              <a:latin typeface="AR P丸ゴシック体M" pitchFamily="50" charset="-128"/>
              <a:ea typeface="AR P丸ゴシック体M" pitchFamily="50" charset="-128"/>
            </a:endParaRPr>
          </a:p>
          <a:p>
            <a:pPr>
              <a:lnSpc>
                <a:spcPts val="2400"/>
              </a:lnSpc>
            </a:pPr>
            <a:r>
              <a:rPr lang="ja-JP" altLang="en-US" sz="1400" dirty="0" smtClean="0">
                <a:solidFill>
                  <a:srgbClr val="000000"/>
                </a:solidFill>
                <a:latin typeface="AR P丸ゴシック体M" pitchFamily="50" charset="-128"/>
                <a:ea typeface="AR P丸ゴシック体M" pitchFamily="50" charset="-128"/>
              </a:rPr>
              <a:t>（南風原町字新川</a:t>
            </a:r>
            <a:r>
              <a:rPr lang="en-US" altLang="ja-JP" sz="1400" dirty="0" smtClean="0">
                <a:solidFill>
                  <a:srgbClr val="000000"/>
                </a:solidFill>
                <a:latin typeface="AR P丸ゴシック体M" pitchFamily="50" charset="-128"/>
                <a:ea typeface="AR P丸ゴシック体M" pitchFamily="50" charset="-128"/>
              </a:rPr>
              <a:t>272</a:t>
            </a:r>
            <a:r>
              <a:rPr lang="ja-JP" altLang="en-US" sz="1400" dirty="0" smtClean="0">
                <a:solidFill>
                  <a:srgbClr val="000000"/>
                </a:solidFill>
                <a:latin typeface="AR P丸ゴシック体M" pitchFamily="50" charset="-128"/>
                <a:ea typeface="AR P丸ゴシック体M" pitchFamily="50" charset="-128"/>
              </a:rPr>
              <a:t>番地</a:t>
            </a:r>
            <a:r>
              <a:rPr lang="en-US" altLang="ja-JP" sz="1400" dirty="0" smtClean="0">
                <a:solidFill>
                  <a:srgbClr val="000000"/>
                </a:solidFill>
                <a:latin typeface="AR P丸ゴシック体M" pitchFamily="50" charset="-128"/>
                <a:ea typeface="AR P丸ゴシック体M" pitchFamily="50" charset="-128"/>
              </a:rPr>
              <a:t>17</a:t>
            </a:r>
            <a:r>
              <a:rPr lang="ja-JP" altLang="en-US" sz="1400" dirty="0" smtClean="0">
                <a:solidFill>
                  <a:srgbClr val="000000"/>
                </a:solidFill>
                <a:latin typeface="AR P丸ゴシック体M" pitchFamily="50" charset="-128"/>
                <a:ea typeface="AR P丸ゴシック体M" pitchFamily="50" charset="-128"/>
              </a:rPr>
              <a:t>）</a:t>
            </a:r>
            <a:endParaRPr lang="en-US" altLang="ja-JP" sz="1400" dirty="0" smtClean="0">
              <a:solidFill>
                <a:srgbClr val="000000"/>
              </a:solidFill>
              <a:latin typeface="AR P丸ゴシック体M" pitchFamily="50" charset="-128"/>
              <a:ea typeface="AR P丸ゴシック体M" pitchFamily="50" charset="-128"/>
            </a:endParaRPr>
          </a:p>
          <a:p>
            <a:pPr lvl="0" fontAlgn="base">
              <a:lnSpc>
                <a:spcPts val="2100"/>
              </a:lnSpc>
              <a:spcBef>
                <a:spcPct val="20000"/>
              </a:spcBef>
              <a:spcAft>
                <a:spcPct val="0"/>
              </a:spcAft>
            </a:pPr>
            <a:endParaRPr lang="en-US" altLang="ja-JP" kern="0" dirty="0" smtClean="0">
              <a:solidFill>
                <a:srgbClr val="000000"/>
              </a:solidFill>
              <a:latin typeface="AR P丸ゴシック体M" pitchFamily="50" charset="-128"/>
              <a:ea typeface="AR P丸ゴシック体M" pitchFamily="50" charset="-128"/>
            </a:endParaRPr>
          </a:p>
        </p:txBody>
      </p:sp>
      <p:grpSp>
        <p:nvGrpSpPr>
          <p:cNvPr id="10" name="グループ化 9"/>
          <p:cNvGrpSpPr/>
          <p:nvPr/>
        </p:nvGrpSpPr>
        <p:grpSpPr>
          <a:xfrm>
            <a:off x="260648" y="5912387"/>
            <a:ext cx="3456385" cy="1251901"/>
            <a:chOff x="118268" y="6156176"/>
            <a:chExt cx="2278072" cy="1251901"/>
          </a:xfrm>
        </p:grpSpPr>
        <p:sp>
          <p:nvSpPr>
            <p:cNvPr id="7" name="テキスト ボックス 6"/>
            <p:cNvSpPr txBox="1"/>
            <p:nvPr/>
          </p:nvSpPr>
          <p:spPr>
            <a:xfrm>
              <a:off x="118268" y="6156176"/>
              <a:ext cx="2088232" cy="361637"/>
            </a:xfrm>
            <a:prstGeom prst="rect">
              <a:avLst/>
            </a:prstGeom>
            <a:noFill/>
          </p:spPr>
          <p:txBody>
            <a:bodyPr wrap="square" rtlCol="0">
              <a:spAutoFit/>
            </a:bodyPr>
            <a:lstStyle/>
            <a:p>
              <a:pPr lvl="0" fontAlgn="base">
                <a:lnSpc>
                  <a:spcPts val="2100"/>
                </a:lnSpc>
                <a:spcBef>
                  <a:spcPct val="20000"/>
                </a:spcBef>
                <a:spcAft>
                  <a:spcPct val="0"/>
                </a:spcAft>
              </a:pPr>
              <a:r>
                <a:rPr lang="en-US" altLang="ja-JP" kern="0" dirty="0" smtClean="0">
                  <a:solidFill>
                    <a:srgbClr val="000000"/>
                  </a:solidFill>
                  <a:latin typeface="AR P丸ゴシック体M" pitchFamily="50" charset="-128"/>
                  <a:ea typeface="AR P丸ゴシック体M" pitchFamily="50" charset="-128"/>
                </a:rPr>
                <a:t>【</a:t>
              </a:r>
              <a:r>
                <a:rPr lang="ja-JP" altLang="en-US" kern="0" dirty="0" smtClean="0">
                  <a:solidFill>
                    <a:srgbClr val="000000"/>
                  </a:solidFill>
                  <a:latin typeface="AR P丸ゴシック体M" pitchFamily="50" charset="-128"/>
                  <a:ea typeface="AR P丸ゴシック体M" pitchFamily="50" charset="-128"/>
                </a:rPr>
                <a:t>参加申し込み</a:t>
              </a:r>
              <a:r>
                <a:rPr lang="en-US" altLang="ja-JP" kern="0" dirty="0" smtClean="0">
                  <a:solidFill>
                    <a:srgbClr val="000000"/>
                  </a:solidFill>
                  <a:latin typeface="AR P丸ゴシック体M" pitchFamily="50" charset="-128"/>
                  <a:ea typeface="AR P丸ゴシック体M" pitchFamily="50" charset="-128"/>
                </a:rPr>
                <a:t>】</a:t>
              </a:r>
            </a:p>
          </p:txBody>
        </p:sp>
        <p:sp>
          <p:nvSpPr>
            <p:cNvPr id="8" name="テキスト ボックス 7"/>
            <p:cNvSpPr txBox="1"/>
            <p:nvPr/>
          </p:nvSpPr>
          <p:spPr>
            <a:xfrm>
              <a:off x="213188" y="6478207"/>
              <a:ext cx="2183152" cy="929870"/>
            </a:xfrm>
            <a:prstGeom prst="rect">
              <a:avLst/>
            </a:prstGeom>
            <a:noFill/>
          </p:spPr>
          <p:txBody>
            <a:bodyPr wrap="square" rtlCol="0">
              <a:spAutoFit/>
            </a:bodyPr>
            <a:lstStyle/>
            <a:p>
              <a:pPr lvl="0" fontAlgn="base">
                <a:lnSpc>
                  <a:spcPts val="2100"/>
                </a:lnSpc>
                <a:spcBef>
                  <a:spcPct val="20000"/>
                </a:spcBef>
                <a:spcAft>
                  <a:spcPct val="0"/>
                </a:spcAft>
              </a:pPr>
              <a:r>
                <a:rPr lang="ja-JP" altLang="en-US" sz="1400" kern="0" dirty="0" smtClean="0">
                  <a:solidFill>
                    <a:srgbClr val="000000"/>
                  </a:solidFill>
                  <a:latin typeface="AR P丸ゴシック体M" pitchFamily="50" charset="-128"/>
                  <a:ea typeface="AR P丸ゴシック体M" pitchFamily="50" charset="-128"/>
                </a:rPr>
                <a:t>参加申し込みは、各大学の担当者までメールにてご連絡ください。 </a:t>
              </a:r>
              <a:endParaRPr lang="en-US" altLang="ja-JP" sz="1400" kern="0" dirty="0" smtClean="0">
                <a:solidFill>
                  <a:srgbClr val="000000"/>
                </a:solidFill>
                <a:latin typeface="AR P丸ゴシック体M" pitchFamily="50" charset="-128"/>
                <a:ea typeface="AR P丸ゴシック体M" pitchFamily="50" charset="-128"/>
              </a:endParaRPr>
            </a:p>
            <a:p>
              <a:pPr lvl="0" fontAlgn="base">
                <a:lnSpc>
                  <a:spcPts val="2100"/>
                </a:lnSpc>
                <a:spcBef>
                  <a:spcPct val="20000"/>
                </a:spcBef>
                <a:spcAft>
                  <a:spcPct val="0"/>
                </a:spcAft>
              </a:pPr>
              <a:r>
                <a:rPr lang="ja-JP" altLang="en-US" sz="1400" kern="0" dirty="0" smtClean="0">
                  <a:solidFill>
                    <a:srgbClr val="C00000"/>
                  </a:solidFill>
                  <a:latin typeface="AR P丸ゴシック体M" pitchFamily="50" charset="-128"/>
                  <a:ea typeface="AR P丸ゴシック体M" pitchFamily="50" charset="-128"/>
                </a:rPr>
                <a:t>● </a:t>
              </a:r>
              <a:r>
                <a:rPr lang="en-US" altLang="ja-JP" sz="1400" kern="0" dirty="0" smtClean="0">
                  <a:solidFill>
                    <a:srgbClr val="C00000"/>
                  </a:solidFill>
                  <a:latin typeface="AR P丸ゴシック体M" pitchFamily="50" charset="-128"/>
                  <a:ea typeface="AR P丸ゴシック体M" pitchFamily="50" charset="-128"/>
                </a:rPr>
                <a:t>2</a:t>
              </a:r>
              <a:r>
                <a:rPr lang="ja-JP" altLang="en-US" sz="1400" kern="0" dirty="0" smtClean="0">
                  <a:solidFill>
                    <a:srgbClr val="C00000"/>
                  </a:solidFill>
                  <a:latin typeface="AR P丸ゴシック体M" pitchFamily="50" charset="-128"/>
                  <a:ea typeface="AR P丸ゴシック体M" pitchFamily="50" charset="-128"/>
                </a:rPr>
                <a:t>月</a:t>
              </a:r>
              <a:r>
                <a:rPr lang="en-US" altLang="ja-JP" sz="1400" kern="0" dirty="0" smtClean="0">
                  <a:solidFill>
                    <a:srgbClr val="C00000"/>
                  </a:solidFill>
                  <a:latin typeface="AR P丸ゴシック体M" pitchFamily="50" charset="-128"/>
                  <a:ea typeface="AR P丸ゴシック体M" pitchFamily="50" charset="-128"/>
                </a:rPr>
                <a:t>1</a:t>
              </a:r>
              <a:r>
                <a:rPr lang="ja-JP" altLang="en-US" sz="1400" kern="0" dirty="0" smtClean="0">
                  <a:solidFill>
                    <a:srgbClr val="C00000"/>
                  </a:solidFill>
                  <a:latin typeface="AR P丸ゴシック体M" pitchFamily="50" charset="-128"/>
                  <a:ea typeface="AR P丸ゴシック体M" pitchFamily="50" charset="-128"/>
                </a:rPr>
                <a:t>日</a:t>
              </a:r>
              <a:r>
                <a:rPr lang="en-US" altLang="ja-JP" sz="1400" kern="0" dirty="0" smtClean="0">
                  <a:solidFill>
                    <a:srgbClr val="C00000"/>
                  </a:solidFill>
                  <a:latin typeface="AR P丸ゴシック体M" pitchFamily="50" charset="-128"/>
                  <a:ea typeface="AR P丸ゴシック体M" pitchFamily="50" charset="-128"/>
                </a:rPr>
                <a:t>(</a:t>
              </a:r>
              <a:r>
                <a:rPr lang="ja-JP" altLang="en-US" sz="1400" kern="0" dirty="0" smtClean="0">
                  <a:solidFill>
                    <a:srgbClr val="C00000"/>
                  </a:solidFill>
                  <a:latin typeface="AR P丸ゴシック体M" pitchFamily="50" charset="-128"/>
                  <a:ea typeface="AR P丸ゴシック体M" pitchFamily="50" charset="-128"/>
                </a:rPr>
                <a:t>土）締め切り</a:t>
              </a:r>
              <a:endParaRPr lang="en-US" altLang="ja-JP" sz="1400" kern="0" dirty="0" smtClean="0">
                <a:solidFill>
                  <a:srgbClr val="C00000"/>
                </a:solidFill>
                <a:latin typeface="AR P丸ゴシック体M" pitchFamily="50" charset="-128"/>
                <a:ea typeface="AR P丸ゴシック体M" pitchFamily="50" charset="-128"/>
              </a:endParaRPr>
            </a:p>
          </p:txBody>
        </p:sp>
      </p:grpSp>
      <p:sp>
        <p:nvSpPr>
          <p:cNvPr id="9" name="テキスト ボックス 8"/>
          <p:cNvSpPr txBox="1"/>
          <p:nvPr/>
        </p:nvSpPr>
        <p:spPr>
          <a:xfrm>
            <a:off x="305272" y="7616040"/>
            <a:ext cx="6292080" cy="1204432"/>
          </a:xfrm>
          <a:prstGeom prst="rect">
            <a:avLst/>
          </a:prstGeom>
          <a:noFill/>
        </p:spPr>
        <p:txBody>
          <a:bodyPr wrap="square" rtlCol="0">
            <a:spAutoFit/>
          </a:bodyPr>
          <a:lstStyle/>
          <a:p>
            <a:pPr lvl="0" fontAlgn="base">
              <a:lnSpc>
                <a:spcPts val="2000"/>
              </a:lnSpc>
              <a:spcBef>
                <a:spcPct val="20000"/>
              </a:spcBef>
              <a:spcAft>
                <a:spcPct val="0"/>
              </a:spcAft>
            </a:pPr>
            <a:r>
              <a:rPr lang="en-US" altLang="ja-JP" kern="0" dirty="0" smtClean="0">
                <a:solidFill>
                  <a:srgbClr val="000000"/>
                </a:solidFill>
                <a:latin typeface="AR P丸ゴシック体M" pitchFamily="50" charset="-128"/>
                <a:ea typeface="AR P丸ゴシック体M" pitchFamily="50" charset="-128"/>
              </a:rPr>
              <a:t>【</a:t>
            </a:r>
            <a:r>
              <a:rPr lang="ja-JP" altLang="en-US" kern="0" dirty="0" smtClean="0">
                <a:solidFill>
                  <a:srgbClr val="000000"/>
                </a:solidFill>
                <a:latin typeface="AR P丸ゴシック体M" pitchFamily="50" charset="-128"/>
                <a:ea typeface="AR P丸ゴシック体M" pitchFamily="50" charset="-128"/>
              </a:rPr>
              <a:t>各大学担当者</a:t>
            </a:r>
            <a:r>
              <a:rPr lang="en-US" altLang="ja-JP" kern="0" dirty="0" smtClean="0">
                <a:solidFill>
                  <a:srgbClr val="000000"/>
                </a:solidFill>
                <a:latin typeface="AR P丸ゴシック体M" pitchFamily="50" charset="-128"/>
                <a:ea typeface="AR P丸ゴシック体M" pitchFamily="50" charset="-128"/>
              </a:rPr>
              <a:t>】</a:t>
            </a:r>
          </a:p>
          <a:p>
            <a:pPr lvl="0" fontAlgn="base">
              <a:lnSpc>
                <a:spcPts val="2000"/>
              </a:lnSpc>
              <a:spcBef>
                <a:spcPct val="20000"/>
              </a:spcBef>
              <a:spcAft>
                <a:spcPct val="0"/>
              </a:spcAft>
            </a:pPr>
            <a:r>
              <a:rPr lang="ja-JP" altLang="en-US" sz="1400" kern="0" dirty="0" smtClean="0">
                <a:solidFill>
                  <a:srgbClr val="000000"/>
                </a:solidFill>
                <a:latin typeface="AR P丸ゴシック体M" pitchFamily="50" charset="-128"/>
                <a:ea typeface="AR P丸ゴシック体M" pitchFamily="50" charset="-128"/>
              </a:rPr>
              <a:t>     琉球大学　　　　　担当</a:t>
            </a:r>
            <a:r>
              <a:rPr lang="ja-JP" altLang="en-US" sz="1400" kern="0" dirty="0" smtClean="0">
                <a:solidFill>
                  <a:srgbClr val="000000"/>
                </a:solidFill>
                <a:latin typeface="AR P丸ゴシック体M" pitchFamily="50" charset="-128"/>
                <a:ea typeface="AR P丸ゴシック体M" pitchFamily="50" charset="-128"/>
              </a:rPr>
              <a:t>：</a:t>
            </a:r>
            <a:r>
              <a:rPr lang="ja-JP" altLang="en-US" sz="1400" kern="0" dirty="0">
                <a:solidFill>
                  <a:srgbClr val="000000"/>
                </a:solidFill>
                <a:latin typeface="AR P丸ゴシック体M" pitchFamily="50" charset="-128"/>
                <a:ea typeface="AR P丸ゴシック体M" pitchFamily="50" charset="-128"/>
              </a:rPr>
              <a:t>當山</a:t>
            </a:r>
            <a:r>
              <a:rPr lang="en-US" altLang="ja-JP" sz="1400" kern="0" dirty="0" smtClean="0">
                <a:solidFill>
                  <a:srgbClr val="000000"/>
                </a:solidFill>
                <a:latin typeface="AR P丸ゴシック体M" pitchFamily="50" charset="-128"/>
                <a:ea typeface="AR P丸ゴシック体M" pitchFamily="50" charset="-128"/>
              </a:rPr>
              <a:t>  </a:t>
            </a:r>
            <a:r>
              <a:rPr lang="ja-JP" altLang="en-US" sz="1400" kern="0" dirty="0" smtClean="0">
                <a:solidFill>
                  <a:srgbClr val="000000"/>
                </a:solidFill>
                <a:latin typeface="AR P丸ゴシック体M" pitchFamily="50" charset="-128"/>
                <a:ea typeface="AR P丸ゴシック体M" pitchFamily="50" charset="-128"/>
              </a:rPr>
              <a:t>　 </a:t>
            </a:r>
            <a:r>
              <a:rPr lang="en-US" altLang="ja-JP" sz="1400" kern="0" dirty="0" smtClean="0">
                <a:solidFill>
                  <a:srgbClr val="000000"/>
                </a:solidFill>
                <a:latin typeface="AR P丸ゴシック体M" pitchFamily="50" charset="-128"/>
                <a:ea typeface="AR P丸ゴシック体M" pitchFamily="50" charset="-128"/>
              </a:rPr>
              <a:t>touyamyk@med.u-ryukyu.ac.jp</a:t>
            </a:r>
          </a:p>
          <a:p>
            <a:pPr lvl="0" fontAlgn="base">
              <a:lnSpc>
                <a:spcPts val="2000"/>
              </a:lnSpc>
              <a:spcBef>
                <a:spcPct val="20000"/>
              </a:spcBef>
              <a:spcAft>
                <a:spcPct val="0"/>
              </a:spcAft>
            </a:pPr>
            <a:r>
              <a:rPr lang="ja-JP" altLang="en-US" sz="1400" kern="0" dirty="0" smtClean="0">
                <a:solidFill>
                  <a:srgbClr val="000000"/>
                </a:solidFill>
                <a:latin typeface="AR P丸ゴシック体M" pitchFamily="50" charset="-128"/>
                <a:ea typeface="AR P丸ゴシック体M" pitchFamily="50" charset="-128"/>
              </a:rPr>
              <a:t>　　 沖縄</a:t>
            </a:r>
            <a:r>
              <a:rPr lang="ja-JP" altLang="en-US" sz="1400" kern="0" dirty="0" smtClean="0">
                <a:solidFill>
                  <a:srgbClr val="000000"/>
                </a:solidFill>
                <a:latin typeface="AR P丸ゴシック体M" pitchFamily="50" charset="-128"/>
                <a:ea typeface="AR P丸ゴシック体M" pitchFamily="50" charset="-128"/>
              </a:rPr>
              <a:t>県立看護大学　担当：大城　　</a:t>
            </a:r>
            <a:r>
              <a:rPr lang="en-US" altLang="ja-JP" sz="1400" kern="0" dirty="0" smtClean="0">
                <a:solidFill>
                  <a:srgbClr val="000000"/>
                </a:solidFill>
                <a:latin typeface="AR P丸ゴシック体M" pitchFamily="50" charset="-128"/>
                <a:ea typeface="AR P丸ゴシック体M" pitchFamily="50" charset="-128"/>
              </a:rPr>
              <a:t>orenkei@okinawa-nurs.ac.jp</a:t>
            </a:r>
          </a:p>
          <a:p>
            <a:pPr>
              <a:lnSpc>
                <a:spcPts val="2000"/>
              </a:lnSpc>
            </a:pPr>
            <a:r>
              <a:rPr lang="en-US" altLang="ja-JP" sz="1400" dirty="0" smtClean="0">
                <a:solidFill>
                  <a:srgbClr val="000000"/>
                </a:solidFill>
                <a:latin typeface="AR P丸ゴシック体M" pitchFamily="50" charset="-128"/>
                <a:ea typeface="AR P丸ゴシック体M" pitchFamily="50" charset="-128"/>
              </a:rPr>
              <a:t>     </a:t>
            </a:r>
            <a:r>
              <a:rPr lang="ja-JP" altLang="ja-JP" sz="1400" dirty="0" smtClean="0">
                <a:solidFill>
                  <a:srgbClr val="000000"/>
                </a:solidFill>
                <a:latin typeface="AR P丸ゴシック体M" pitchFamily="50" charset="-128"/>
                <a:ea typeface="AR P丸ゴシック体M" pitchFamily="50" charset="-128"/>
              </a:rPr>
              <a:t>名桜大学</a:t>
            </a:r>
            <a:r>
              <a:rPr lang="ja-JP" altLang="en-US" sz="1400" dirty="0" smtClean="0">
                <a:solidFill>
                  <a:srgbClr val="000000"/>
                </a:solidFill>
                <a:latin typeface="AR P丸ゴシック体M" pitchFamily="50" charset="-128"/>
                <a:ea typeface="AR P丸ゴシック体M" pitchFamily="50" charset="-128"/>
              </a:rPr>
              <a:t>　　　　　</a:t>
            </a:r>
            <a:r>
              <a:rPr lang="ja-JP" altLang="ja-JP" sz="1400" dirty="0" smtClean="0">
                <a:solidFill>
                  <a:srgbClr val="000000"/>
                </a:solidFill>
                <a:latin typeface="AR P丸ゴシック体M" pitchFamily="50" charset="-128"/>
                <a:ea typeface="AR P丸ゴシック体M" pitchFamily="50" charset="-128"/>
              </a:rPr>
              <a:t>担当：仲栄真</a:t>
            </a:r>
            <a:r>
              <a:rPr lang="ja-JP" altLang="en-US" sz="1400" dirty="0" smtClean="0">
                <a:solidFill>
                  <a:srgbClr val="000000"/>
                </a:solidFill>
                <a:latin typeface="AR P丸ゴシック体M" pitchFamily="50" charset="-128"/>
                <a:ea typeface="AR P丸ゴシック体M" pitchFamily="50" charset="-128"/>
              </a:rPr>
              <a:t>　</a:t>
            </a:r>
            <a:r>
              <a:rPr lang="en-US" altLang="ja-JP" sz="1400" dirty="0" smtClean="0">
                <a:solidFill>
                  <a:srgbClr val="000000"/>
                </a:solidFill>
                <a:latin typeface="AR P丸ゴシック体M" pitchFamily="50" charset="-128"/>
                <a:ea typeface="AR P丸ゴシック体M" pitchFamily="50" charset="-128"/>
              </a:rPr>
              <a:t>ynakaema@meio-u.ac.jp</a:t>
            </a:r>
            <a:endParaRPr lang="en-US" altLang="ja-JP" sz="2000" kern="0" dirty="0" smtClean="0">
              <a:solidFill>
                <a:srgbClr val="000000"/>
              </a:solidFill>
              <a:latin typeface="AR P丸ゴシック体M" pitchFamily="50" charset="-128"/>
              <a:ea typeface="AR P丸ゴシック体M" pitchFamily="50" charset="-128"/>
            </a:endParaRPr>
          </a:p>
        </p:txBody>
      </p:sp>
      <p:sp>
        <p:nvSpPr>
          <p:cNvPr id="11" name="角丸四角形 10"/>
          <p:cNvSpPr/>
          <p:nvPr/>
        </p:nvSpPr>
        <p:spPr>
          <a:xfrm>
            <a:off x="332656" y="323528"/>
            <a:ext cx="6192688" cy="1440160"/>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dirty="0"/>
          </a:p>
        </p:txBody>
      </p:sp>
      <p:sp>
        <p:nvSpPr>
          <p:cNvPr id="2" name="タイトル 1"/>
          <p:cNvSpPr>
            <a:spLocks noGrp="1"/>
          </p:cNvSpPr>
          <p:nvPr>
            <p:ph type="title"/>
          </p:nvPr>
        </p:nvSpPr>
        <p:spPr>
          <a:xfrm>
            <a:off x="404664" y="395536"/>
            <a:ext cx="5976664" cy="1368152"/>
          </a:xfrm>
        </p:spPr>
        <p:txBody>
          <a:bodyPr>
            <a:normAutofit/>
          </a:bodyPr>
          <a:lstStyle/>
          <a:p>
            <a:pPr lvl="0" fontAlgn="base">
              <a:lnSpc>
                <a:spcPts val="2000"/>
              </a:lnSpc>
              <a:spcBef>
                <a:spcPct val="20000"/>
              </a:spcBef>
              <a:spcAft>
                <a:spcPct val="0"/>
              </a:spcAft>
            </a:pPr>
            <a:r>
              <a:rPr lang="ja-JP" altLang="en-US" sz="1400" kern="0" dirty="0" smtClean="0">
                <a:solidFill>
                  <a:schemeClr val="accent4">
                    <a:lumMod val="75000"/>
                  </a:schemeClr>
                </a:solidFill>
                <a:latin typeface="AR P丸ゴシック体M" pitchFamily="50" charset="-128"/>
                <a:ea typeface="AR P丸ゴシック体M" pitchFamily="50" charset="-128"/>
              </a:rPr>
              <a:t>ナーシング・キャリアカフェ</a:t>
            </a:r>
            <a:r>
              <a:rPr lang="ja-JP" altLang="en-US" sz="1400" kern="0" dirty="0" smtClean="0">
                <a:solidFill>
                  <a:srgbClr val="000000"/>
                </a:solidFill>
                <a:latin typeface="AR P丸ゴシック体M" pitchFamily="50" charset="-128"/>
                <a:ea typeface="AR P丸ゴシック体M" pitchFamily="50" charset="-128"/>
              </a:rPr>
              <a:t>とは、学生と卒業生やプロフェッショナルが交流しあえる拠点を設置し、連携大学の卒業生などをゲストとして招き、学生が看護師として将来の夢や希望を語り合い、それらの現実的な見通しについて卒業生からアドバイスを受けるなどの交流の場です。</a:t>
            </a:r>
            <a:endParaRPr lang="en-US" altLang="ja-JP" sz="1400" kern="0" dirty="0" smtClean="0">
              <a:solidFill>
                <a:srgbClr val="000000"/>
              </a:solidFill>
              <a:latin typeface="AR P丸ゴシック体M" pitchFamily="50" charset="-128"/>
              <a:ea typeface="AR P丸ゴシック体M" pitchFamily="50" charset="-128"/>
            </a:endParaRPr>
          </a:p>
        </p:txBody>
      </p:sp>
      <p:grpSp>
        <p:nvGrpSpPr>
          <p:cNvPr id="14" name="グループ化 13"/>
          <p:cNvGrpSpPr/>
          <p:nvPr/>
        </p:nvGrpSpPr>
        <p:grpSpPr>
          <a:xfrm>
            <a:off x="332656" y="2483768"/>
            <a:ext cx="6120680" cy="1656184"/>
            <a:chOff x="332656" y="2267744"/>
            <a:chExt cx="5832648" cy="1584176"/>
          </a:xfrm>
        </p:grpSpPr>
        <p:sp>
          <p:nvSpPr>
            <p:cNvPr id="12" name="角丸四角形 11"/>
            <p:cNvSpPr/>
            <p:nvPr/>
          </p:nvSpPr>
          <p:spPr>
            <a:xfrm>
              <a:off x="332656" y="2267744"/>
              <a:ext cx="5832648" cy="1584176"/>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dirty="0"/>
            </a:p>
          </p:txBody>
        </p:sp>
        <p:sp>
          <p:nvSpPr>
            <p:cNvPr id="5" name="テキスト ボックス 4"/>
            <p:cNvSpPr txBox="1"/>
            <p:nvPr/>
          </p:nvSpPr>
          <p:spPr>
            <a:xfrm>
              <a:off x="360040" y="2272968"/>
              <a:ext cx="5736645" cy="1301928"/>
            </a:xfrm>
            <a:prstGeom prst="rect">
              <a:avLst/>
            </a:prstGeom>
            <a:noFill/>
          </p:spPr>
          <p:txBody>
            <a:bodyPr wrap="square" rtlCol="0">
              <a:spAutoFit/>
            </a:bodyPr>
            <a:lstStyle/>
            <a:p>
              <a:pPr lvl="0" fontAlgn="base">
                <a:lnSpc>
                  <a:spcPts val="1800"/>
                </a:lnSpc>
                <a:spcBef>
                  <a:spcPct val="20000"/>
                </a:spcBef>
                <a:spcAft>
                  <a:spcPct val="0"/>
                </a:spcAft>
              </a:pPr>
              <a:r>
                <a:rPr lang="ja-JP" altLang="en-US" sz="1400" kern="0" dirty="0" smtClean="0">
                  <a:solidFill>
                    <a:srgbClr val="000000"/>
                  </a:solidFill>
                  <a:latin typeface="AR P丸ゴシック体M" pitchFamily="50" charset="-128"/>
                  <a:ea typeface="AR P丸ゴシック体M" pitchFamily="50" charset="-128"/>
                </a:rPr>
                <a:t>今回は、大学間共同教育連携事業のステークホルダーである沖縄県看護協会との合同企画で、看護師の職能団体である看護協会について知り、卒業後の入会の意義と活用について考えます。</a:t>
              </a:r>
              <a:r>
                <a:rPr lang="en-US" altLang="ja-JP" sz="1400" kern="0" dirty="0" smtClean="0">
                  <a:solidFill>
                    <a:srgbClr val="000000"/>
                  </a:solidFill>
                  <a:latin typeface="AR P丸ゴシック体M" pitchFamily="50" charset="-128"/>
                  <a:ea typeface="AR P丸ゴシック体M" pitchFamily="50" charset="-128"/>
                </a:rPr>
                <a:t>2013</a:t>
              </a:r>
              <a:r>
                <a:rPr lang="ja-JP" altLang="en-US" sz="1400" kern="0" dirty="0" smtClean="0">
                  <a:solidFill>
                    <a:srgbClr val="000000"/>
                  </a:solidFill>
                  <a:latin typeface="AR P丸ゴシック体M" pitchFamily="50" charset="-128"/>
                  <a:ea typeface="AR P丸ゴシック体M" pitchFamily="50" charset="-128"/>
                </a:rPr>
                <a:t>年</a:t>
              </a:r>
              <a:r>
                <a:rPr lang="en-US" altLang="ja-JP" sz="1400" kern="0" dirty="0" smtClean="0">
                  <a:solidFill>
                    <a:srgbClr val="000000"/>
                  </a:solidFill>
                  <a:latin typeface="AR P丸ゴシック体M" pitchFamily="50" charset="-128"/>
                  <a:ea typeface="AR P丸ゴシック体M" pitchFamily="50" charset="-128"/>
                </a:rPr>
                <a:t>12</a:t>
              </a:r>
              <a:r>
                <a:rPr lang="ja-JP" altLang="en-US" sz="1400" kern="0" dirty="0" smtClean="0">
                  <a:solidFill>
                    <a:srgbClr val="000000"/>
                  </a:solidFill>
                  <a:latin typeface="AR P丸ゴシック体M" pitchFamily="50" charset="-128"/>
                  <a:ea typeface="AR P丸ゴシック体M" pitchFamily="50" charset="-128"/>
                </a:rPr>
                <a:t>月に完成した新看護研修センターの見学ツアーも組み込まれ、先輩方との</a:t>
              </a:r>
              <a:r>
                <a:rPr lang="en-US" altLang="ja-JP" sz="1400" kern="0" dirty="0" smtClean="0">
                  <a:solidFill>
                    <a:srgbClr val="000000"/>
                  </a:solidFill>
                  <a:latin typeface="AR P丸ゴシック体M" pitchFamily="50" charset="-128"/>
                  <a:ea typeface="AR P丸ゴシック体M" pitchFamily="50" charset="-128"/>
                </a:rPr>
                <a:t>Q&amp;A</a:t>
              </a:r>
              <a:r>
                <a:rPr lang="ja-JP" altLang="en-US" sz="1400" kern="0" dirty="0" smtClean="0">
                  <a:solidFill>
                    <a:srgbClr val="000000"/>
                  </a:solidFill>
                  <a:latin typeface="AR P丸ゴシック体M" pitchFamily="50" charset="-128"/>
                  <a:ea typeface="AR P丸ゴシック体M" pitchFamily="50" charset="-128"/>
                </a:rPr>
                <a:t>コーナーも設けていますので、いろんなことが質問でき、今後の進路やキャリア形成できるような内容となっています。是非、話を聞きに来ませんか。</a:t>
              </a:r>
              <a:endParaRPr lang="en-US" altLang="ja-JP" sz="1400" kern="0" dirty="0" smtClean="0">
                <a:solidFill>
                  <a:srgbClr val="000000"/>
                </a:solidFill>
                <a:latin typeface="AR P丸ゴシック体M" pitchFamily="50" charset="-128"/>
                <a:ea typeface="AR P丸ゴシック体M" pitchFamily="50" charset="-128"/>
              </a:endParaRPr>
            </a:p>
          </p:txBody>
        </p:sp>
      </p:grpSp>
      <p:pic>
        <p:nvPicPr>
          <p:cNvPr id="1026" name="Picture 2"/>
          <p:cNvPicPr>
            <a:picLocks noChangeAspect="1" noChangeArrowheads="1"/>
          </p:cNvPicPr>
          <p:nvPr/>
        </p:nvPicPr>
        <p:blipFill>
          <a:blip r:embed="rId2" cstate="print"/>
          <a:srcRect l="20370" t="17932" r="9259"/>
          <a:stretch>
            <a:fillRect/>
          </a:stretch>
        </p:blipFill>
        <p:spPr bwMode="auto">
          <a:xfrm>
            <a:off x="3645024" y="4516274"/>
            <a:ext cx="2939622" cy="3224078"/>
          </a:xfrm>
          <a:prstGeom prst="rect">
            <a:avLst/>
          </a:prstGeom>
          <a:noFill/>
          <a:ln w="28575">
            <a:solidFill>
              <a:schemeClr val="bg1">
                <a:lumMod val="75000"/>
              </a:schemeClr>
            </a:solidFill>
            <a:miter lim="800000"/>
            <a:headEnd/>
            <a:tailEnd/>
          </a:ln>
        </p:spPr>
      </p:pic>
      <p:pic>
        <p:nvPicPr>
          <p:cNvPr id="15" name="Picture 3"/>
          <p:cNvPicPr>
            <a:picLocks noChangeAspect="1" noChangeArrowheads="1"/>
          </p:cNvPicPr>
          <p:nvPr/>
        </p:nvPicPr>
        <p:blipFill>
          <a:blip r:embed="rId3" cstate="print"/>
          <a:srcRect l="10957" t="13636" r="8152" b="10560"/>
          <a:stretch>
            <a:fillRect/>
          </a:stretch>
        </p:blipFill>
        <p:spPr bwMode="auto">
          <a:xfrm>
            <a:off x="4783435" y="5189223"/>
            <a:ext cx="1772816" cy="1350243"/>
          </a:xfrm>
          <a:prstGeom prst="rect">
            <a:avLst/>
          </a:prstGeom>
          <a:noFill/>
          <a:ln w="28575">
            <a:solidFill>
              <a:schemeClr val="bg1">
                <a:lumMod val="20000"/>
                <a:lumOff val="80000"/>
              </a:schemeClr>
            </a:solidFill>
            <a:miter lim="800000"/>
            <a:headEnd/>
            <a:tailEnd/>
          </a:ln>
        </p:spPr>
      </p:pic>
    </p:spTree>
  </p:cSld>
  <p:clrMapOvr>
    <a:masterClrMapping/>
  </p:clrMapOvr>
</p:sld>
</file>

<file path=ppt/theme/theme1.xml><?xml version="1.0" encoding="utf-8"?>
<a:theme xmlns:a="http://schemas.openxmlformats.org/drawingml/2006/main" name="テクノロジー">
  <a:themeElements>
    <a:clrScheme name="ユーザー定義 7">
      <a:dk1>
        <a:srgbClr val="9ED566"/>
      </a:dk1>
      <a:lt1>
        <a:sysClr val="window" lastClr="FFFFFF"/>
      </a:lt1>
      <a:dk2>
        <a:srgbClr val="D7EDBF"/>
      </a:dk2>
      <a:lt2>
        <a:srgbClr val="FEFAC9"/>
      </a:lt2>
      <a:accent1>
        <a:srgbClr val="D3ECB9"/>
      </a:accent1>
      <a:accent2>
        <a:srgbClr val="F3A447"/>
      </a:accent2>
      <a:accent3>
        <a:srgbClr val="E7BC29"/>
      </a:accent3>
      <a:accent4>
        <a:srgbClr val="D092A7"/>
      </a:accent4>
      <a:accent5>
        <a:srgbClr val="9C85C0"/>
      </a:accent5>
      <a:accent6>
        <a:srgbClr val="809EC2"/>
      </a:accent6>
      <a:hlink>
        <a:srgbClr val="FBEF59"/>
      </a:hlink>
      <a:folHlink>
        <a:srgbClr val="8ECD4C"/>
      </a:folHlink>
    </a:clrScheme>
    <a:fontScheme name="テクノロジー">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テクノロジー">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622</TotalTime>
  <Words>313</Words>
  <Application>Microsoft Office PowerPoint</Application>
  <PresentationFormat>画面に合わせる (4:3)</PresentationFormat>
  <Paragraphs>38</Paragraphs>
  <Slides>2</Slides>
  <Notes>0</Notes>
  <HiddenSlides>0</HiddenSlides>
  <MMClips>0</MMClips>
  <ScaleCrop>false</ScaleCrop>
  <HeadingPairs>
    <vt:vector size="4" baseType="variant">
      <vt:variant>
        <vt:lpstr>テーマ</vt:lpstr>
      </vt:variant>
      <vt:variant>
        <vt:i4>1</vt:i4>
      </vt:variant>
      <vt:variant>
        <vt:lpstr>スライド タイトル</vt:lpstr>
      </vt:variant>
      <vt:variant>
        <vt:i4>2</vt:i4>
      </vt:variant>
    </vt:vector>
  </HeadingPairs>
  <TitlesOfParts>
    <vt:vector size="3" baseType="lpstr">
      <vt:lpstr>テクノロジー</vt:lpstr>
      <vt:lpstr>PowerPoint プレゼンテーション</vt:lpstr>
      <vt:lpstr>ナーシング・キャリアカフェとは、学生と卒業生やプロフェッショナルが交流しあえる拠点を設置し、連携大学の卒業生などをゲストとして招き、学生が看護師として将来の夢や希望を語り合い、それらの現実的な見通しについて卒業生からアドバイスを受けるなどの交流の場です。</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sei</dc:creator>
  <cp:lastModifiedBy>USER</cp:lastModifiedBy>
  <cp:revision>46</cp:revision>
  <dcterms:created xsi:type="dcterms:W3CDTF">2013-12-18T04:35:56Z</dcterms:created>
  <dcterms:modified xsi:type="dcterms:W3CDTF">2014-01-14T05:06:17Z</dcterms:modified>
</cp:coreProperties>
</file>