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handoutMasterIdLst>
    <p:handoutMasterId r:id="rId5"/>
  </p:handoutMasterIdLst>
  <p:sldIdLst>
    <p:sldId id="256" r:id="rId2"/>
    <p:sldId id="257"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D9FF"/>
    <a:srgbClr val="CC99FF"/>
    <a:srgbClr val="6600CC"/>
    <a:srgbClr val="6600FF"/>
    <a:srgbClr val="CC00FF"/>
    <a:srgbClr val="9933FF"/>
    <a:srgbClr val="000000"/>
    <a:srgbClr val="FF3399"/>
    <a:srgbClr val="F0AC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1422" y="9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16D7CCD3-8C3D-460C-A73B-A4BB1FF04C28}" type="datetimeFigureOut">
              <a:rPr kumimoji="1" lang="ja-JP" altLang="en-US" smtClean="0"/>
              <a:t>2016/5/17</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31962A9-7B78-4008-91B4-5AE7179DF434}" type="slidenum">
              <a:rPr kumimoji="1" lang="ja-JP" altLang="en-US" smtClean="0"/>
              <a:t>‹#›</a:t>
            </a:fld>
            <a:endParaRPr kumimoji="1" lang="ja-JP" altLang="en-US"/>
          </a:p>
        </p:txBody>
      </p:sp>
    </p:spTree>
    <p:extLst>
      <p:ext uri="{BB962C8B-B14F-4D97-AF65-F5344CB8AC3E}">
        <p14:creationId xmlns:p14="http://schemas.microsoft.com/office/powerpoint/2010/main" val="2369739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9A08C98B-D013-4FC4-A9A9-E1B9405BEEAC}" type="datetimeFigureOut">
              <a:rPr kumimoji="1" lang="ja-JP" altLang="en-US" smtClean="0"/>
              <a:t>2016/5/17</a:t>
            </a:fld>
            <a:endParaRPr kumimoji="1" lang="ja-JP" altLang="en-US"/>
          </a:p>
        </p:txBody>
      </p:sp>
      <p:sp>
        <p:nvSpPr>
          <p:cNvPr id="4" name="スライド イメージ プレースホルダ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BB3DD50C-E606-4D11-BE23-6AE9F737650C}" type="slidenum">
              <a:rPr kumimoji="1" lang="ja-JP" altLang="en-US" smtClean="0"/>
              <a:t>‹#›</a:t>
            </a:fld>
            <a:endParaRPr kumimoji="1" lang="ja-JP" altLang="en-US"/>
          </a:p>
        </p:txBody>
      </p:sp>
    </p:spTree>
    <p:extLst>
      <p:ext uri="{BB962C8B-B14F-4D97-AF65-F5344CB8AC3E}">
        <p14:creationId xmlns:p14="http://schemas.microsoft.com/office/powerpoint/2010/main" val="4033968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B3DD50C-E606-4D11-BE23-6AE9F737650C}" type="slidenum">
              <a:rPr kumimoji="1" lang="ja-JP" altLang="en-US" smtClean="0"/>
              <a:t>1</a:t>
            </a:fld>
            <a:endParaRPr kumimoji="1" lang="ja-JP" altLang="en-US"/>
          </a:p>
        </p:txBody>
      </p:sp>
    </p:spTree>
    <p:extLst>
      <p:ext uri="{BB962C8B-B14F-4D97-AF65-F5344CB8AC3E}">
        <p14:creationId xmlns:p14="http://schemas.microsoft.com/office/powerpoint/2010/main" val="4075439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0"/>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7"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C79B20E-FB5B-4E99-9970-C32A75729CF8}" type="datetimeFigureOut">
              <a:rPr kumimoji="1" lang="ja-JP" altLang="en-US" smtClean="0"/>
              <a:pPr/>
              <a:t>2016/5/17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12BCCCB-93A8-46FC-9FD8-B6C47BC6E28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C79B20E-FB5B-4E99-9970-C32A75729CF8}" type="datetimeFigureOut">
              <a:rPr kumimoji="1" lang="ja-JP" altLang="en-US" smtClean="0"/>
              <a:pPr/>
              <a:t>2016/5/17</a:t>
            </a:fld>
            <a:endParaRPr kumimoji="1" lang="ja-JP" altLang="en-US"/>
          </a:p>
        </p:txBody>
      </p:sp>
      <p:sp>
        <p:nvSpPr>
          <p:cNvPr id="5" name="フッター プレースホルダ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12BCCCB-93A8-46FC-9FD8-B6C47BC6E28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1000">
              <a:srgbClr val="FFCCFF">
                <a:alpha val="31000"/>
              </a:srgbClr>
            </a:gs>
            <a:gs pos="95000">
              <a:schemeClr val="accent1">
                <a:lumMod val="20000"/>
                <a:lumOff val="80000"/>
                <a:alpha val="68000"/>
              </a:schemeClr>
            </a:gs>
          </a:gsLst>
          <a:lin ang="2700000" scaled="1"/>
          <a:tileRect/>
        </a:gradFill>
        <a:effectLst/>
      </p:bgPr>
    </p:bg>
    <p:spTree>
      <p:nvGrpSpPr>
        <p:cNvPr id="1" name=""/>
        <p:cNvGrpSpPr/>
        <p:nvPr/>
      </p:nvGrpSpPr>
      <p:grpSpPr>
        <a:xfrm>
          <a:off x="0" y="0"/>
          <a:ext cx="0" cy="0"/>
          <a:chOff x="0" y="0"/>
          <a:chExt cx="0" cy="0"/>
        </a:xfrm>
      </p:grpSpPr>
      <p:pic>
        <p:nvPicPr>
          <p:cNvPr id="10" name="Picture 3" descr="C:\Users\sei\Desktop\プロジェクト\その他\看板\ロゴ.png"/>
          <p:cNvPicPr>
            <a:picLocks noChangeAspect="1" noChangeArrowheads="1"/>
          </p:cNvPicPr>
          <p:nvPr/>
        </p:nvPicPr>
        <p:blipFill>
          <a:blip r:embed="rId3" cstate="print"/>
          <a:srcRect/>
          <a:stretch>
            <a:fillRect/>
          </a:stretch>
        </p:blipFill>
        <p:spPr bwMode="auto">
          <a:xfrm>
            <a:off x="286610" y="6865496"/>
            <a:ext cx="1820281" cy="1521925"/>
          </a:xfrm>
          <a:prstGeom prst="rect">
            <a:avLst/>
          </a:prstGeom>
          <a:noFill/>
        </p:spPr>
      </p:pic>
      <p:sp>
        <p:nvSpPr>
          <p:cNvPr id="11" name="正方形/長方形 10"/>
          <p:cNvSpPr/>
          <p:nvPr/>
        </p:nvSpPr>
        <p:spPr>
          <a:xfrm>
            <a:off x="2438234" y="8028384"/>
            <a:ext cx="4094787" cy="430879"/>
          </a:xfrm>
          <a:prstGeom prst="rect">
            <a:avLst/>
          </a:prstGeom>
        </p:spPr>
        <p:style>
          <a:lnRef idx="2">
            <a:schemeClr val="accent1"/>
          </a:lnRef>
          <a:fillRef idx="1">
            <a:schemeClr val="lt1"/>
          </a:fillRef>
          <a:effectRef idx="0">
            <a:schemeClr val="accent1"/>
          </a:effectRef>
          <a:fontRef idx="minor">
            <a:schemeClr val="dk1"/>
          </a:fontRef>
        </p:style>
        <p:txBody>
          <a:bodyPr wrap="square" lIns="91432" tIns="45716" rIns="91432" bIns="45716">
            <a:spAutoFit/>
          </a:bodyPr>
          <a:lstStyle/>
          <a:p>
            <a:r>
              <a:rPr lang="ja-JP" altLang="ja-JP" sz="1050" dirty="0">
                <a:solidFill>
                  <a:sysClr val="windowText" lastClr="000000"/>
                </a:solidFill>
                <a:latin typeface="HGPｺﾞｼｯｸM" pitchFamily="50" charset="-128"/>
                <a:ea typeface="HGPｺﾞｼｯｸM" pitchFamily="50" charset="-128"/>
              </a:rPr>
              <a:t>文部科学省「大学間連携共同教育推進事業」</a:t>
            </a:r>
          </a:p>
          <a:p>
            <a:pPr latinLnBrk="1"/>
            <a:r>
              <a:rPr lang="ja-JP" altLang="ja-JP" sz="1050" dirty="0">
                <a:solidFill>
                  <a:sysClr val="windowText" lastClr="000000"/>
                </a:solidFill>
                <a:latin typeface="HGPｺﾞｼｯｸM" pitchFamily="50" charset="-128"/>
                <a:ea typeface="HGPｺﾞｼｯｸM" pitchFamily="50" charset="-128"/>
              </a:rPr>
              <a:t>多価値尊重社会の実現に寄与する学生を養成する教育共同体の構築</a:t>
            </a:r>
          </a:p>
        </p:txBody>
      </p:sp>
      <p:sp>
        <p:nvSpPr>
          <p:cNvPr id="13" name="正方形/長方形 12"/>
          <p:cNvSpPr/>
          <p:nvPr/>
        </p:nvSpPr>
        <p:spPr>
          <a:xfrm>
            <a:off x="316564" y="8503772"/>
            <a:ext cx="6480720" cy="553998"/>
          </a:xfrm>
          <a:prstGeom prst="rect">
            <a:avLst/>
          </a:prstGeom>
        </p:spPr>
        <p:txBody>
          <a:bodyPr wrap="square" lIns="91432" tIns="45716" rIns="0" bIns="45716">
            <a:spAutoFit/>
          </a:bodyPr>
          <a:lstStyle/>
          <a:p>
            <a:r>
              <a:rPr lang="ja-JP" altLang="ja-JP" sz="1000" dirty="0">
                <a:solidFill>
                  <a:sysClr val="windowText" lastClr="000000"/>
                </a:solidFill>
                <a:latin typeface="HGPｺﾞｼｯｸM" pitchFamily="50" charset="-128"/>
                <a:ea typeface="HGPｺﾞｼｯｸM" pitchFamily="50" charset="-128"/>
              </a:rPr>
              <a:t>琉球</a:t>
            </a:r>
            <a:r>
              <a:rPr lang="ja-JP" altLang="ja-JP" sz="1000" dirty="0" smtClean="0">
                <a:solidFill>
                  <a:sysClr val="windowText" lastClr="000000"/>
                </a:solidFill>
                <a:latin typeface="HGPｺﾞｼｯｸM" pitchFamily="50" charset="-128"/>
                <a:ea typeface="HGPｺﾞｼｯｸM" pitchFamily="50" charset="-128"/>
              </a:rPr>
              <a:t>大学</a:t>
            </a:r>
            <a:r>
              <a:rPr lang="ja-JP" altLang="en-US" sz="1000" dirty="0">
                <a:solidFill>
                  <a:sysClr val="windowText" lastClr="000000"/>
                </a:solidFill>
                <a:latin typeface="HGPｺﾞｼｯｸM" pitchFamily="50" charset="-128"/>
                <a:ea typeface="HGPｺﾞｼｯｸM" pitchFamily="50" charset="-128"/>
              </a:rPr>
              <a:t>　</a:t>
            </a:r>
            <a:r>
              <a:rPr lang="ja-JP" altLang="en-US" sz="1000" dirty="0" smtClean="0">
                <a:solidFill>
                  <a:sysClr val="windowText" lastClr="000000"/>
                </a:solidFill>
                <a:latin typeface="HGPｺﾞｼｯｸM" pitchFamily="50" charset="-128"/>
                <a:ea typeface="HGPｺﾞｼｯｸM" pitchFamily="50" charset="-128"/>
              </a:rPr>
              <a:t>福岡県立大学　</a:t>
            </a:r>
            <a:r>
              <a:rPr lang="ja-JP" altLang="ja-JP" sz="1000" dirty="0">
                <a:solidFill>
                  <a:sysClr val="windowText" lastClr="000000"/>
                </a:solidFill>
                <a:latin typeface="HGPｺﾞｼｯｸM" pitchFamily="50" charset="-128"/>
                <a:ea typeface="HGPｺﾞｼｯｸM" pitchFamily="50" charset="-128"/>
              </a:rPr>
              <a:t>沖縄県立看護</a:t>
            </a:r>
            <a:r>
              <a:rPr lang="ja-JP" altLang="ja-JP" sz="1000" dirty="0" smtClean="0">
                <a:solidFill>
                  <a:sysClr val="windowText" lastClr="000000"/>
                </a:solidFill>
                <a:latin typeface="HGPｺﾞｼｯｸM" pitchFamily="50" charset="-128"/>
                <a:ea typeface="HGPｺﾞｼｯｸM" pitchFamily="50" charset="-128"/>
              </a:rPr>
              <a:t>大学</a:t>
            </a:r>
            <a:r>
              <a:rPr lang="ja-JP" altLang="en-US" sz="1000" dirty="0" smtClean="0">
                <a:solidFill>
                  <a:sysClr val="windowText" lastClr="000000"/>
                </a:solidFill>
                <a:latin typeface="HGPｺﾞｼｯｸM" pitchFamily="50" charset="-128"/>
                <a:ea typeface="HGPｺﾞｼｯｸM" pitchFamily="50" charset="-128"/>
              </a:rPr>
              <a:t>　</a:t>
            </a:r>
            <a:r>
              <a:rPr lang="ja-JP" altLang="ja-JP" sz="1000" dirty="0" smtClean="0">
                <a:solidFill>
                  <a:sysClr val="windowText" lastClr="000000"/>
                </a:solidFill>
                <a:latin typeface="HGPｺﾞｼｯｸM" pitchFamily="50" charset="-128"/>
                <a:ea typeface="HGPｺﾞｼｯｸM" pitchFamily="50" charset="-128"/>
              </a:rPr>
              <a:t>名桜大学</a:t>
            </a:r>
            <a:r>
              <a:rPr lang="ja-JP" altLang="en-US" sz="1000" dirty="0" smtClean="0">
                <a:solidFill>
                  <a:sysClr val="windowText" lastClr="000000"/>
                </a:solidFill>
                <a:latin typeface="HGPｺﾞｼｯｸM" pitchFamily="50" charset="-128"/>
                <a:ea typeface="HGPｺﾞｼｯｸM" pitchFamily="50" charset="-128"/>
              </a:rPr>
              <a:t>　国際医療福祉大学　産業医科大学　聖マリア学院大学　</a:t>
            </a:r>
            <a:endParaRPr lang="en-US" altLang="ja-JP" sz="1000" dirty="0" smtClean="0">
              <a:solidFill>
                <a:sysClr val="windowText" lastClr="000000"/>
              </a:solidFill>
              <a:latin typeface="HGPｺﾞｼｯｸM" pitchFamily="50" charset="-128"/>
              <a:ea typeface="HGPｺﾞｼｯｸM" pitchFamily="50" charset="-128"/>
            </a:endParaRPr>
          </a:p>
          <a:p>
            <a:r>
              <a:rPr lang="ja-JP" altLang="en-US" sz="1000" dirty="0" smtClean="0">
                <a:solidFill>
                  <a:sysClr val="windowText" lastClr="000000"/>
                </a:solidFill>
                <a:latin typeface="HGPｺﾞｼｯｸM" pitchFamily="50" charset="-128"/>
                <a:ea typeface="HGPｺﾞｼｯｸM" pitchFamily="50" charset="-128"/>
              </a:rPr>
              <a:t>日本赤十字九州国際看護大学　　国立国際医療研究センター　　　兵庫県災害医療センター　　　福岡県看護協会　　　　　</a:t>
            </a:r>
            <a:endParaRPr lang="en-US" altLang="ja-JP" sz="1000" dirty="0" smtClean="0">
              <a:solidFill>
                <a:sysClr val="windowText" lastClr="000000"/>
              </a:solidFill>
              <a:latin typeface="HGPｺﾞｼｯｸM" pitchFamily="50" charset="-128"/>
              <a:ea typeface="HGPｺﾞｼｯｸM" pitchFamily="50" charset="-128"/>
            </a:endParaRPr>
          </a:p>
          <a:p>
            <a:r>
              <a:rPr lang="ja-JP" altLang="en-US" sz="1000" dirty="0" smtClean="0">
                <a:solidFill>
                  <a:sysClr val="windowText" lastClr="000000"/>
                </a:solidFill>
                <a:latin typeface="HGPｺﾞｼｯｸM" pitchFamily="50" charset="-128"/>
                <a:ea typeface="HGPｺﾞｼｯｸM" pitchFamily="50" charset="-128"/>
              </a:rPr>
              <a:t>沖縄県看護協会　　　</a:t>
            </a:r>
            <a:r>
              <a:rPr lang="ja-JP" altLang="en-US" sz="1000" dirty="0">
                <a:solidFill>
                  <a:sysClr val="windowText" lastClr="000000"/>
                </a:solidFill>
                <a:latin typeface="HGPｺﾞｼｯｸM" pitchFamily="50" charset="-128"/>
                <a:ea typeface="HGPｺﾞｼｯｸM" pitchFamily="50" charset="-128"/>
              </a:rPr>
              <a:t> </a:t>
            </a:r>
            <a:r>
              <a:rPr lang="ja-JP" altLang="en-US" sz="1000" dirty="0" smtClean="0">
                <a:solidFill>
                  <a:sysClr val="windowText" lastClr="000000"/>
                </a:solidFill>
                <a:latin typeface="HGPｺﾞｼｯｸM" pitchFamily="50" charset="-128"/>
                <a:ea typeface="HGPｺﾞｼｯｸM" pitchFamily="50" charset="-128"/>
              </a:rPr>
              <a:t> 　福岡看護</a:t>
            </a:r>
            <a:r>
              <a:rPr lang="en-US" altLang="ja-JP" sz="1000" dirty="0" smtClean="0">
                <a:solidFill>
                  <a:sysClr val="windowText" lastClr="000000"/>
                </a:solidFill>
                <a:latin typeface="HGPｺﾞｼｯｸM" pitchFamily="50" charset="-128"/>
                <a:ea typeface="HGPｺﾞｼｯｸM" pitchFamily="50" charset="-128"/>
              </a:rPr>
              <a:t>e</a:t>
            </a:r>
            <a:r>
              <a:rPr lang="ja-JP" altLang="en-US" sz="1000" dirty="0" smtClean="0">
                <a:solidFill>
                  <a:sysClr val="windowText" lastClr="000000"/>
                </a:solidFill>
                <a:latin typeface="HGPｺﾞｼｯｸM" pitchFamily="50" charset="-128"/>
                <a:ea typeface="HGPｺﾞｼｯｸM" pitchFamily="50" charset="-128"/>
              </a:rPr>
              <a:t>ラーニング研究会</a:t>
            </a:r>
            <a:endParaRPr lang="ja-JP" altLang="ja-JP" sz="1000" dirty="0">
              <a:solidFill>
                <a:sysClr val="windowText" lastClr="000000"/>
              </a:solidFill>
              <a:latin typeface="HGPｺﾞｼｯｸM" pitchFamily="50" charset="-128"/>
              <a:ea typeface="HGPｺﾞｼｯｸM" pitchFamily="50" charset="-128"/>
            </a:endParaRPr>
          </a:p>
        </p:txBody>
      </p:sp>
      <p:sp>
        <p:nvSpPr>
          <p:cNvPr id="15" name="角丸四角形 14"/>
          <p:cNvSpPr/>
          <p:nvPr/>
        </p:nvSpPr>
        <p:spPr>
          <a:xfrm>
            <a:off x="11380" y="4633801"/>
            <a:ext cx="6699182" cy="2044472"/>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sz="11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HGP創英角ﾎﾟｯﾌﾟ体" pitchFamily="50" charset="-128"/>
              <a:ea typeface="HGP創英角ﾎﾟｯﾌﾟ体" pitchFamily="50" charset="-128"/>
            </a:endParaRPr>
          </a:p>
          <a:p>
            <a:r>
              <a:rPr lang="ja-JP" altLang="en-US" sz="2400" b="1" dirty="0" smtClean="0">
                <a:ln w="22225">
                  <a:noFill/>
                  <a:prstDash val="solid"/>
                </a:ln>
                <a:solidFill>
                  <a:srgbClr val="CC00FF"/>
                </a:solidFill>
                <a:latin typeface="HGP創英角ﾎﾟｯﾌﾟ体" pitchFamily="50" charset="-128"/>
                <a:ea typeface="HGP創英角ﾎﾟｯﾌﾟ体" pitchFamily="50" charset="-128"/>
              </a:rPr>
              <a:t>　　</a:t>
            </a:r>
            <a:r>
              <a:rPr lang="ja-JP" altLang="en-US" sz="2400" dirty="0" smtClean="0">
                <a:ln w="22225">
                  <a:noFill/>
                  <a:prstDash val="solid"/>
                </a:ln>
                <a:solidFill>
                  <a:srgbClr val="CC00FF"/>
                </a:solidFill>
                <a:latin typeface="HGP創英角ﾎﾟｯﾌﾟ体" pitchFamily="50" charset="-128"/>
                <a:ea typeface="HGP創英角ﾎﾟｯﾌﾟ体" pitchFamily="50" charset="-128"/>
              </a:rPr>
              <a:t>テーマ： 臨床経験を積んで、</a:t>
            </a:r>
            <a:endParaRPr lang="en-US" altLang="ja-JP" sz="2400" dirty="0" smtClean="0">
              <a:ln w="22225">
                <a:noFill/>
                <a:prstDash val="solid"/>
              </a:ln>
              <a:solidFill>
                <a:srgbClr val="CC00FF"/>
              </a:solidFill>
              <a:latin typeface="HGP創英角ﾎﾟｯﾌﾟ体" pitchFamily="50" charset="-128"/>
              <a:ea typeface="HGP創英角ﾎﾟｯﾌﾟ体" pitchFamily="50" charset="-128"/>
            </a:endParaRPr>
          </a:p>
          <a:p>
            <a:r>
              <a:rPr lang="ja-JP" altLang="en-US" sz="2400" dirty="0">
                <a:ln w="22225">
                  <a:noFill/>
                  <a:prstDash val="solid"/>
                </a:ln>
                <a:solidFill>
                  <a:srgbClr val="CC00FF"/>
                </a:solidFill>
                <a:latin typeface="HGP創英角ﾎﾟｯﾌﾟ体" pitchFamily="50" charset="-128"/>
                <a:ea typeface="HGP創英角ﾎﾟｯﾌﾟ体" pitchFamily="50" charset="-128"/>
              </a:rPr>
              <a:t>　</a:t>
            </a:r>
            <a:r>
              <a:rPr lang="ja-JP" altLang="en-US" sz="2400" dirty="0" smtClean="0">
                <a:ln w="22225">
                  <a:noFill/>
                  <a:prstDash val="solid"/>
                </a:ln>
                <a:solidFill>
                  <a:srgbClr val="CC00FF"/>
                </a:solidFill>
                <a:latin typeface="HGP創英角ﾎﾟｯﾌﾟ体" pitchFamily="50" charset="-128"/>
                <a:ea typeface="HGP創英角ﾎﾟｯﾌﾟ体" pitchFamily="50" charset="-128"/>
              </a:rPr>
              <a:t>　　　　　 </a:t>
            </a:r>
            <a:r>
              <a:rPr lang="ja-JP" altLang="en-US" sz="2400" dirty="0">
                <a:ln w="22225">
                  <a:noFill/>
                  <a:prstDash val="solid"/>
                </a:ln>
                <a:solidFill>
                  <a:srgbClr val="CC00FF"/>
                </a:solidFill>
                <a:latin typeface="HGP創英角ﾎﾟｯﾌﾟ体" pitchFamily="50" charset="-128"/>
                <a:ea typeface="HGP創英角ﾎﾟｯﾌﾟ体" pitchFamily="50" charset="-128"/>
              </a:rPr>
              <a:t> </a:t>
            </a:r>
            <a:r>
              <a:rPr lang="ja-JP" altLang="en-US" sz="2400" dirty="0" smtClean="0">
                <a:ln w="22225">
                  <a:noFill/>
                  <a:prstDash val="solid"/>
                </a:ln>
                <a:solidFill>
                  <a:srgbClr val="CC00FF"/>
                </a:solidFill>
                <a:latin typeface="HGP創英角ﾎﾟｯﾌﾟ体" pitchFamily="50" charset="-128"/>
                <a:ea typeface="HGP創英角ﾎﾟｯﾌﾟ体" pitchFamily="50" charset="-128"/>
              </a:rPr>
              <a:t> 大学院で学ぼうと思ったきっかけ・</a:t>
            </a:r>
            <a:endParaRPr lang="en-US" altLang="ja-JP" sz="2400" dirty="0" smtClean="0">
              <a:ln w="22225">
                <a:noFill/>
                <a:prstDash val="solid"/>
              </a:ln>
              <a:solidFill>
                <a:srgbClr val="CC00FF"/>
              </a:solidFill>
              <a:latin typeface="HGP創英角ﾎﾟｯﾌﾟ体" pitchFamily="50" charset="-128"/>
              <a:ea typeface="HGP創英角ﾎﾟｯﾌﾟ体" pitchFamily="50" charset="-128"/>
            </a:endParaRPr>
          </a:p>
          <a:p>
            <a:r>
              <a:rPr lang="ja-JP" altLang="en-US" sz="2400" dirty="0">
                <a:ln w="22225">
                  <a:noFill/>
                  <a:prstDash val="solid"/>
                </a:ln>
                <a:solidFill>
                  <a:srgbClr val="CC00FF"/>
                </a:solidFill>
                <a:latin typeface="HGP創英角ﾎﾟｯﾌﾟ体" pitchFamily="50" charset="-128"/>
                <a:ea typeface="HGP創英角ﾎﾟｯﾌﾟ体" pitchFamily="50" charset="-128"/>
              </a:rPr>
              <a:t>　</a:t>
            </a:r>
            <a:r>
              <a:rPr lang="ja-JP" altLang="en-US" sz="2400" dirty="0" smtClean="0">
                <a:ln w="22225">
                  <a:noFill/>
                  <a:prstDash val="solid"/>
                </a:ln>
                <a:solidFill>
                  <a:srgbClr val="CC00FF"/>
                </a:solidFill>
                <a:latin typeface="HGP創英角ﾎﾟｯﾌﾟ体" pitchFamily="50" charset="-128"/>
                <a:ea typeface="HGP創英角ﾎﾟｯﾌﾟ体" pitchFamily="50" charset="-128"/>
              </a:rPr>
              <a:t>　　　　　   大学院に進学してよかったこと</a:t>
            </a:r>
            <a:endParaRPr lang="en-US" altLang="ja-JP" sz="1400" b="1" dirty="0" smtClean="0">
              <a:ln w="22225">
                <a:noFill/>
                <a:prstDash val="solid"/>
              </a:ln>
              <a:solidFill>
                <a:srgbClr val="CC00FF"/>
              </a:solidFill>
              <a:latin typeface="HGP創英角ﾎﾟｯﾌﾟ体" pitchFamily="50" charset="-128"/>
              <a:ea typeface="HGP創英角ﾎﾟｯﾌﾟ体" pitchFamily="50" charset="-128"/>
            </a:endParaRPr>
          </a:p>
          <a:p>
            <a:r>
              <a:rPr lang="ja-JP" altLang="en-US" sz="2400" b="1" dirty="0" smtClean="0">
                <a:ln w="22225">
                  <a:noFill/>
                  <a:prstDash val="solid"/>
                </a:ln>
                <a:solidFill>
                  <a:srgbClr val="7030A0"/>
                </a:solidFill>
                <a:latin typeface="HGP創英角ﾎﾟｯﾌﾟ体" pitchFamily="50" charset="-128"/>
                <a:ea typeface="HGP創英角ﾎﾟｯﾌﾟ体" pitchFamily="50" charset="-128"/>
              </a:rPr>
              <a:t>　　</a:t>
            </a:r>
            <a:r>
              <a:rPr lang="ja-JP" altLang="en-US" sz="2400" dirty="0" smtClean="0">
                <a:ln w="22225">
                  <a:noFill/>
                  <a:prstDash val="solid"/>
                </a:ln>
                <a:solidFill>
                  <a:srgbClr val="6600CC"/>
                </a:solidFill>
                <a:latin typeface="HGP創英角ﾎﾟｯﾌﾟ体" pitchFamily="50" charset="-128"/>
                <a:ea typeface="HGP創英角ﾎﾟｯﾌﾟ体" pitchFamily="50" charset="-128"/>
              </a:rPr>
              <a:t>ゲスト：</a:t>
            </a:r>
            <a:r>
              <a:rPr lang="ja-JP" altLang="en-US" sz="2400" b="1" dirty="0" smtClean="0">
                <a:ln w="22225">
                  <a:noFill/>
                  <a:prstDash val="solid"/>
                </a:ln>
                <a:solidFill>
                  <a:srgbClr val="6600CC"/>
                </a:solidFill>
                <a:latin typeface="HGP創英角ﾎﾟｯﾌﾟ体" pitchFamily="50" charset="-128"/>
                <a:ea typeface="HGP創英角ﾎﾟｯﾌﾟ体" pitchFamily="50" charset="-128"/>
              </a:rPr>
              <a:t>　</a:t>
            </a:r>
            <a:endParaRPr lang="en-US" altLang="ja-JP" sz="2400" b="1" dirty="0" smtClean="0">
              <a:ln w="22225">
                <a:noFill/>
                <a:prstDash val="solid"/>
              </a:ln>
              <a:solidFill>
                <a:srgbClr val="6600CC"/>
              </a:solidFill>
              <a:latin typeface="HGP創英角ﾎﾟｯﾌﾟ体" pitchFamily="50" charset="-128"/>
              <a:ea typeface="HGP創英角ﾎﾟｯﾌﾟ体" pitchFamily="50" charset="-128"/>
            </a:endParaRPr>
          </a:p>
          <a:p>
            <a:r>
              <a:rPr lang="ja-JP" altLang="en-US" sz="2400" b="1" dirty="0">
                <a:ln w="22225">
                  <a:noFill/>
                  <a:prstDash val="solid"/>
                </a:ln>
                <a:solidFill>
                  <a:srgbClr val="6600CC"/>
                </a:solidFill>
                <a:latin typeface="HGP創英角ﾎﾟｯﾌﾟ体" pitchFamily="50" charset="-128"/>
                <a:ea typeface="HGP創英角ﾎﾟｯﾌﾟ体" pitchFamily="50" charset="-128"/>
              </a:rPr>
              <a:t>　　</a:t>
            </a:r>
            <a:r>
              <a:rPr lang="ja-JP" altLang="en-US" sz="2400" b="1" dirty="0" smtClean="0">
                <a:ln w="22225">
                  <a:noFill/>
                  <a:prstDash val="solid"/>
                </a:ln>
                <a:solidFill>
                  <a:srgbClr val="6600CC"/>
                </a:solidFill>
                <a:latin typeface="HGP創英角ﾎﾟｯﾌﾟ体" pitchFamily="50" charset="-128"/>
                <a:ea typeface="HGP創英角ﾎﾟｯﾌﾟ体" pitchFamily="50" charset="-128"/>
              </a:rPr>
              <a:t>　☆</a:t>
            </a:r>
            <a:r>
              <a:rPr lang="ja-JP" altLang="en-US" sz="2400" dirty="0" smtClean="0">
                <a:ln w="22225">
                  <a:noFill/>
                  <a:prstDash val="solid"/>
                </a:ln>
                <a:solidFill>
                  <a:srgbClr val="6600CC"/>
                </a:solidFill>
                <a:latin typeface="HGP創英角ﾎﾟｯﾌﾟ体" pitchFamily="50" charset="-128"/>
                <a:ea typeface="HGP創英角ﾎﾟｯﾌﾟ体" pitchFamily="50" charset="-128"/>
              </a:rPr>
              <a:t>兼城　縁子氏・・・</a:t>
            </a:r>
            <a:r>
              <a:rPr lang="ja-JP" altLang="en-US" sz="2000" dirty="0" smtClean="0">
                <a:ln w="22225">
                  <a:noFill/>
                  <a:prstDash val="solid"/>
                </a:ln>
                <a:solidFill>
                  <a:srgbClr val="6600CC"/>
                </a:solidFill>
                <a:latin typeface="HGP創英角ﾎﾟｯﾌﾟ体" pitchFamily="50" charset="-128"/>
                <a:ea typeface="HGP創英角ﾎﾟｯﾌﾟ体" pitchFamily="50" charset="-128"/>
              </a:rPr>
              <a:t>琉大保健学科卒業生</a:t>
            </a:r>
            <a:endParaRPr lang="en-US" altLang="ja-JP" sz="2000" dirty="0" smtClean="0">
              <a:ln w="22225">
                <a:noFill/>
                <a:prstDash val="solid"/>
              </a:ln>
              <a:solidFill>
                <a:srgbClr val="6600CC"/>
              </a:solidFill>
              <a:latin typeface="HGP創英角ﾎﾟｯﾌﾟ体" pitchFamily="50" charset="-128"/>
              <a:ea typeface="HGP創英角ﾎﾟｯﾌﾟ体" pitchFamily="50" charset="-128"/>
            </a:endParaRPr>
          </a:p>
          <a:p>
            <a:r>
              <a:rPr lang="ja-JP" altLang="en-US" sz="2400" dirty="0">
                <a:ln w="22225">
                  <a:noFill/>
                  <a:prstDash val="solid"/>
                </a:ln>
                <a:solidFill>
                  <a:srgbClr val="6600CC"/>
                </a:solidFill>
                <a:latin typeface="HGP創英角ﾎﾟｯﾌﾟ体" pitchFamily="50" charset="-128"/>
                <a:ea typeface="HGP創英角ﾎﾟｯﾌﾟ体" pitchFamily="50" charset="-128"/>
              </a:rPr>
              <a:t>　</a:t>
            </a:r>
            <a:r>
              <a:rPr lang="ja-JP" altLang="en-US" sz="2400" dirty="0" smtClean="0">
                <a:ln w="22225">
                  <a:noFill/>
                  <a:prstDash val="solid"/>
                </a:ln>
                <a:solidFill>
                  <a:srgbClr val="6600CC"/>
                </a:solidFill>
                <a:latin typeface="HGP創英角ﾎﾟｯﾌﾟ体" pitchFamily="50" charset="-128"/>
                <a:ea typeface="HGP創英角ﾎﾟｯﾌﾟ体" pitchFamily="50" charset="-128"/>
              </a:rPr>
              <a:t>　　　　　　　　</a:t>
            </a:r>
            <a:r>
              <a:rPr lang="ja-JP" altLang="en-US" sz="2000" dirty="0" smtClean="0">
                <a:ln w="22225">
                  <a:noFill/>
                  <a:prstDash val="solid"/>
                </a:ln>
                <a:solidFill>
                  <a:srgbClr val="6600CC"/>
                </a:solidFill>
                <a:latin typeface="HGP創英角ﾎﾟｯﾌﾟ体" pitchFamily="50" charset="-128"/>
                <a:ea typeface="HGP創英角ﾎﾟｯﾌﾟ体" pitchFamily="50" charset="-128"/>
              </a:rPr>
              <a:t>（琉球大学大学院・博士課程学生）</a:t>
            </a:r>
            <a:endParaRPr lang="en-US" altLang="ja-JP" sz="2000" dirty="0" smtClean="0">
              <a:ln w="22225">
                <a:noFill/>
                <a:prstDash val="solid"/>
              </a:ln>
              <a:solidFill>
                <a:srgbClr val="6600CC"/>
              </a:solidFill>
              <a:latin typeface="HGP創英角ﾎﾟｯﾌﾟ体" pitchFamily="50" charset="-128"/>
              <a:ea typeface="HGP創英角ﾎﾟｯﾌﾟ体" pitchFamily="50" charset="-128"/>
            </a:endParaRPr>
          </a:p>
          <a:p>
            <a:r>
              <a:rPr lang="ja-JP" altLang="en-US" sz="2400" dirty="0">
                <a:ln w="22225">
                  <a:noFill/>
                  <a:prstDash val="solid"/>
                </a:ln>
                <a:solidFill>
                  <a:srgbClr val="6600CC"/>
                </a:solidFill>
                <a:latin typeface="HGP創英角ﾎﾟｯﾌﾟ体" pitchFamily="50" charset="-128"/>
                <a:ea typeface="HGP創英角ﾎﾟｯﾌﾟ体" pitchFamily="50" charset="-128"/>
              </a:rPr>
              <a:t>　</a:t>
            </a:r>
            <a:r>
              <a:rPr lang="ja-JP" altLang="en-US" sz="2400" dirty="0" smtClean="0">
                <a:ln w="22225">
                  <a:noFill/>
                  <a:prstDash val="solid"/>
                </a:ln>
                <a:solidFill>
                  <a:srgbClr val="6600CC"/>
                </a:solidFill>
                <a:latin typeface="HGP創英角ﾎﾟｯﾌﾟ体" pitchFamily="50" charset="-128"/>
                <a:ea typeface="HGP創英角ﾎﾟｯﾌﾟ体" pitchFamily="50" charset="-128"/>
              </a:rPr>
              <a:t>　　☆石橋　えり</a:t>
            </a:r>
            <a:r>
              <a:rPr lang="ja-JP" altLang="en-US" sz="2400" dirty="0" err="1" smtClean="0">
                <a:ln w="22225">
                  <a:noFill/>
                  <a:prstDash val="solid"/>
                </a:ln>
                <a:solidFill>
                  <a:srgbClr val="6600CC"/>
                </a:solidFill>
                <a:latin typeface="HGP創英角ﾎﾟｯﾌﾟ体" pitchFamily="50" charset="-128"/>
                <a:ea typeface="HGP創英角ﾎﾟｯﾌﾟ体" pitchFamily="50" charset="-128"/>
              </a:rPr>
              <a:t>な</a:t>
            </a:r>
            <a:r>
              <a:rPr lang="ja-JP" altLang="en-US" sz="2400" dirty="0" smtClean="0">
                <a:ln w="22225">
                  <a:noFill/>
                  <a:prstDash val="solid"/>
                </a:ln>
                <a:solidFill>
                  <a:srgbClr val="6600CC"/>
                </a:solidFill>
                <a:latin typeface="HGP創英角ﾎﾟｯﾌﾟ体" pitchFamily="50" charset="-128"/>
                <a:ea typeface="HGP創英角ﾎﾟｯﾌﾟ体" pitchFamily="50" charset="-128"/>
              </a:rPr>
              <a:t>氏・・・</a:t>
            </a:r>
            <a:r>
              <a:rPr lang="ja-JP" altLang="en-US" sz="2000" dirty="0" smtClean="0">
                <a:ln w="22225">
                  <a:noFill/>
                  <a:prstDash val="solid"/>
                </a:ln>
                <a:solidFill>
                  <a:srgbClr val="6600CC"/>
                </a:solidFill>
                <a:latin typeface="HGP創英角ﾎﾟｯﾌﾟ体" pitchFamily="50" charset="-128"/>
                <a:ea typeface="HGP創英角ﾎﾟｯﾌﾟ体" pitchFamily="50" charset="-128"/>
              </a:rPr>
              <a:t>沖縄県立看護大学卒業生</a:t>
            </a:r>
            <a:endParaRPr lang="en-US" altLang="ja-JP" sz="2000" dirty="0" smtClean="0">
              <a:ln w="22225">
                <a:noFill/>
                <a:prstDash val="solid"/>
              </a:ln>
              <a:solidFill>
                <a:srgbClr val="6600CC"/>
              </a:solidFill>
              <a:latin typeface="HGP創英角ﾎﾟｯﾌﾟ体" pitchFamily="50" charset="-128"/>
              <a:ea typeface="HGP創英角ﾎﾟｯﾌﾟ体" pitchFamily="50" charset="-128"/>
            </a:endParaRPr>
          </a:p>
          <a:p>
            <a:r>
              <a:rPr lang="ja-JP" altLang="en-US" sz="2400" dirty="0">
                <a:ln w="22225">
                  <a:noFill/>
                  <a:prstDash val="solid"/>
                </a:ln>
                <a:solidFill>
                  <a:srgbClr val="6600CC"/>
                </a:solidFill>
                <a:latin typeface="HGP創英角ﾎﾟｯﾌﾟ体" pitchFamily="50" charset="-128"/>
                <a:ea typeface="HGP創英角ﾎﾟｯﾌﾟ体" pitchFamily="50" charset="-128"/>
              </a:rPr>
              <a:t>　</a:t>
            </a:r>
            <a:r>
              <a:rPr lang="ja-JP" altLang="en-US" sz="2400" dirty="0" smtClean="0">
                <a:ln w="22225">
                  <a:noFill/>
                  <a:prstDash val="solid"/>
                </a:ln>
                <a:solidFill>
                  <a:srgbClr val="6600CC"/>
                </a:solidFill>
                <a:latin typeface="HGP創英角ﾎﾟｯﾌﾟ体" pitchFamily="50" charset="-128"/>
                <a:ea typeface="HGP創英角ﾎﾟｯﾌﾟ体" pitchFamily="50" charset="-128"/>
              </a:rPr>
              <a:t>　　　　　　　　</a:t>
            </a:r>
            <a:r>
              <a:rPr lang="ja-JP" altLang="en-US" sz="2000" dirty="0" smtClean="0">
                <a:ln w="22225">
                  <a:noFill/>
                  <a:prstDash val="solid"/>
                </a:ln>
                <a:solidFill>
                  <a:srgbClr val="6600CC"/>
                </a:solidFill>
                <a:latin typeface="HGP創英角ﾎﾟｯﾌﾟ体" pitchFamily="50" charset="-128"/>
                <a:ea typeface="HGP創英角ﾎﾟｯﾌﾟ体" pitchFamily="50" charset="-128"/>
              </a:rPr>
              <a:t>（琉球大学大学院・修士課程学生）</a:t>
            </a:r>
            <a:endParaRPr lang="en-US" altLang="ja-JP" sz="2000" dirty="0">
              <a:ln w="22225">
                <a:noFill/>
                <a:prstDash val="solid"/>
              </a:ln>
              <a:solidFill>
                <a:srgbClr val="6600CC"/>
              </a:solidFill>
              <a:latin typeface="HGP創英角ﾎﾟｯﾌﾟ体" pitchFamily="50" charset="-128"/>
              <a:ea typeface="HGP創英角ﾎﾟｯﾌﾟ体" pitchFamily="50" charset="-128"/>
            </a:endParaRPr>
          </a:p>
          <a:p>
            <a:endParaRPr lang="en-US" altLang="ja-JP" sz="2400" b="1" dirty="0" smtClean="0">
              <a:ln w="22225">
                <a:noFill/>
                <a:prstDash val="solid"/>
              </a:ln>
              <a:solidFill>
                <a:srgbClr val="CC00FF"/>
              </a:solidFill>
              <a:latin typeface="HGP創英角ﾎﾟｯﾌﾟ体" pitchFamily="50" charset="-128"/>
              <a:ea typeface="HGP創英角ﾎﾟｯﾌﾟ体" pitchFamily="50" charset="-128"/>
            </a:endParaRPr>
          </a:p>
          <a:p>
            <a:endParaRPr lang="en-US" altLang="ja-JP" sz="2400" b="1" dirty="0">
              <a:ln w="22225">
                <a:noFill/>
                <a:prstDash val="solid"/>
              </a:ln>
              <a:solidFill>
                <a:srgbClr val="CC00FF"/>
              </a:solidFill>
              <a:latin typeface="HGP創英角ﾎﾟｯﾌﾟ体" pitchFamily="50" charset="-128"/>
              <a:ea typeface="HGP創英角ﾎﾟｯﾌﾟ体" pitchFamily="50" charset="-128"/>
            </a:endParaRPr>
          </a:p>
          <a:p>
            <a:endParaRPr lang="en-US" altLang="ja-JP" sz="2400" b="1" dirty="0" smtClean="0">
              <a:ln w="22225">
                <a:noFill/>
                <a:prstDash val="solid"/>
              </a:ln>
              <a:solidFill>
                <a:srgbClr val="CC00FF"/>
              </a:solidFill>
              <a:latin typeface="HGP創英角ﾎﾟｯﾌﾟ体" pitchFamily="50" charset="-128"/>
              <a:ea typeface="HGP創英角ﾎﾟｯﾌﾟ体" pitchFamily="50" charset="-128"/>
            </a:endParaRPr>
          </a:p>
          <a:p>
            <a:endParaRPr lang="en-US" altLang="ja-JP" sz="2400" b="1" dirty="0">
              <a:ln w="22225">
                <a:noFill/>
                <a:prstDash val="solid"/>
              </a:ln>
              <a:solidFill>
                <a:srgbClr val="CC00FF"/>
              </a:solidFill>
              <a:latin typeface="HGP創英角ﾎﾟｯﾌﾟ体" pitchFamily="50" charset="-128"/>
              <a:ea typeface="HGP創英角ﾎﾟｯﾌﾟ体" pitchFamily="50" charset="-128"/>
            </a:endParaRPr>
          </a:p>
          <a:p>
            <a:endParaRPr lang="en-US" altLang="ja-JP" sz="2400" b="1" dirty="0">
              <a:ln w="22225">
                <a:noFill/>
                <a:prstDash val="solid"/>
              </a:ln>
              <a:solidFill>
                <a:srgbClr val="CC00FF"/>
              </a:solidFill>
              <a:latin typeface="HGP創英角ﾎﾟｯﾌﾟ体" pitchFamily="50" charset="-128"/>
              <a:ea typeface="HGP創英角ﾎﾟｯﾌﾟ体" pitchFamily="50" charset="-128"/>
            </a:endParaRPr>
          </a:p>
        </p:txBody>
      </p:sp>
      <p:sp>
        <p:nvSpPr>
          <p:cNvPr id="16" name="角丸四角形 15"/>
          <p:cNvSpPr/>
          <p:nvPr/>
        </p:nvSpPr>
        <p:spPr>
          <a:xfrm>
            <a:off x="207592" y="1841593"/>
            <a:ext cx="6522174" cy="4694100"/>
          </a:xfrm>
          <a:prstGeom prst="roundRect">
            <a:avLst/>
          </a:prstGeom>
          <a:noFill/>
          <a:ln w="38100">
            <a:solidFill>
              <a:schemeClr val="accent5"/>
            </a:solidFill>
            <a:prstDash val="lgDash"/>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2400" dirty="0" smtClean="0">
                <a:ln w="9525">
                  <a:noFill/>
                  <a:prstDash val="solid"/>
                </a:ln>
                <a:solidFill>
                  <a:srgbClr val="7030A0"/>
                </a:solidFill>
                <a:latin typeface="HGP創英角ﾎﾟｯﾌﾟ体" pitchFamily="50" charset="-128"/>
                <a:ea typeface="HGP創英角ﾎﾟｯﾌﾟ体" pitchFamily="50" charset="-128"/>
              </a:rPr>
              <a:t> </a:t>
            </a:r>
            <a:r>
              <a:rPr kumimoji="1" lang="ja-JP" altLang="en-US" sz="2400" dirty="0" smtClean="0">
                <a:ln w="9525">
                  <a:noFill/>
                  <a:prstDash val="solid"/>
                </a:ln>
                <a:solidFill>
                  <a:srgbClr val="6600CC"/>
                </a:solidFill>
                <a:latin typeface="HGP創英角ﾎﾟｯﾌﾟ体" pitchFamily="50" charset="-128"/>
                <a:ea typeface="HGP創英角ﾎﾟｯﾌﾟ体" pitchFamily="50" charset="-128"/>
              </a:rPr>
              <a:t>日 時：　平成</a:t>
            </a:r>
            <a:r>
              <a:rPr kumimoji="1" lang="en-US" altLang="ja-JP" sz="2400" dirty="0" smtClean="0">
                <a:ln w="9525">
                  <a:noFill/>
                  <a:prstDash val="solid"/>
                </a:ln>
                <a:solidFill>
                  <a:srgbClr val="6600CC"/>
                </a:solidFill>
                <a:latin typeface="HGP創英角ﾎﾟｯﾌﾟ体" pitchFamily="50" charset="-128"/>
                <a:ea typeface="HGP創英角ﾎﾟｯﾌﾟ体" pitchFamily="50" charset="-128"/>
              </a:rPr>
              <a:t>28</a:t>
            </a:r>
            <a:r>
              <a:rPr kumimoji="1" lang="ja-JP" altLang="en-US" sz="2400" dirty="0" smtClean="0">
                <a:ln w="9525">
                  <a:noFill/>
                  <a:prstDash val="solid"/>
                </a:ln>
                <a:solidFill>
                  <a:srgbClr val="6600CC"/>
                </a:solidFill>
                <a:latin typeface="HGP創英角ﾎﾟｯﾌﾟ体" pitchFamily="50" charset="-128"/>
                <a:ea typeface="HGP創英角ﾎﾟｯﾌﾟ体" pitchFamily="50" charset="-128"/>
              </a:rPr>
              <a:t>年</a:t>
            </a:r>
            <a:r>
              <a:rPr kumimoji="1" lang="en-US" altLang="ja-JP" sz="2400" dirty="0" smtClean="0">
                <a:ln w="9525">
                  <a:noFill/>
                  <a:prstDash val="solid"/>
                </a:ln>
                <a:solidFill>
                  <a:srgbClr val="6600CC"/>
                </a:solidFill>
                <a:latin typeface="HGP創英角ﾎﾟｯﾌﾟ体" pitchFamily="50" charset="-128"/>
                <a:ea typeface="HGP創英角ﾎﾟｯﾌﾟ体" pitchFamily="50" charset="-128"/>
              </a:rPr>
              <a:t>6</a:t>
            </a:r>
            <a:r>
              <a:rPr kumimoji="1" lang="ja-JP" altLang="en-US" sz="2400" dirty="0" smtClean="0">
                <a:ln w="9525">
                  <a:noFill/>
                  <a:prstDash val="solid"/>
                </a:ln>
                <a:solidFill>
                  <a:srgbClr val="6600CC"/>
                </a:solidFill>
                <a:latin typeface="HGP創英角ﾎﾟｯﾌﾟ体" pitchFamily="50" charset="-128"/>
                <a:ea typeface="HGP創英角ﾎﾟｯﾌﾟ体" pitchFamily="50" charset="-128"/>
              </a:rPr>
              <a:t>月</a:t>
            </a:r>
            <a:r>
              <a:rPr kumimoji="1" lang="en-US" altLang="ja-JP" sz="2400" dirty="0" smtClean="0">
                <a:ln w="9525">
                  <a:noFill/>
                  <a:prstDash val="solid"/>
                </a:ln>
                <a:solidFill>
                  <a:srgbClr val="6600CC"/>
                </a:solidFill>
                <a:latin typeface="HGP創英角ﾎﾟｯﾌﾟ体" pitchFamily="50" charset="-128"/>
                <a:ea typeface="HGP創英角ﾎﾟｯﾌﾟ体" pitchFamily="50" charset="-128"/>
              </a:rPr>
              <a:t>11</a:t>
            </a:r>
            <a:r>
              <a:rPr kumimoji="1" lang="ja-JP" altLang="en-US" sz="2400" dirty="0" smtClean="0">
                <a:ln w="9525">
                  <a:noFill/>
                  <a:prstDash val="solid"/>
                </a:ln>
                <a:solidFill>
                  <a:srgbClr val="6600CC"/>
                </a:solidFill>
                <a:latin typeface="HGP創英角ﾎﾟｯﾌﾟ体" pitchFamily="50" charset="-128"/>
                <a:ea typeface="HGP創英角ﾎﾟｯﾌﾟ体" pitchFamily="50" charset="-128"/>
              </a:rPr>
              <a:t>日</a:t>
            </a:r>
            <a:r>
              <a:rPr kumimoji="1" lang="en-US" altLang="ja-JP" sz="2400" dirty="0" smtClean="0">
                <a:ln w="9525">
                  <a:noFill/>
                  <a:prstDash val="solid"/>
                </a:ln>
                <a:solidFill>
                  <a:srgbClr val="6600CC"/>
                </a:solidFill>
                <a:latin typeface="HGP創英角ﾎﾟｯﾌﾟ体" pitchFamily="50" charset="-128"/>
                <a:ea typeface="HGP創英角ﾎﾟｯﾌﾟ体" pitchFamily="50" charset="-128"/>
              </a:rPr>
              <a:t>(</a:t>
            </a:r>
            <a:r>
              <a:rPr kumimoji="1" lang="ja-JP" altLang="en-US" sz="2400" dirty="0" smtClean="0">
                <a:ln w="9525">
                  <a:noFill/>
                  <a:prstDash val="solid"/>
                </a:ln>
                <a:solidFill>
                  <a:srgbClr val="6600CC"/>
                </a:solidFill>
                <a:latin typeface="HGP創英角ﾎﾟｯﾌﾟ体" pitchFamily="50" charset="-128"/>
                <a:ea typeface="HGP創英角ﾎﾟｯﾌﾟ体" pitchFamily="50" charset="-128"/>
              </a:rPr>
              <a:t>土</a:t>
            </a:r>
            <a:r>
              <a:rPr kumimoji="1" lang="en-US" altLang="ja-JP" sz="2400" dirty="0" smtClean="0">
                <a:ln w="9525">
                  <a:noFill/>
                  <a:prstDash val="solid"/>
                </a:ln>
                <a:solidFill>
                  <a:srgbClr val="6600CC"/>
                </a:solidFill>
                <a:latin typeface="HGP創英角ﾎﾟｯﾌﾟ体" pitchFamily="50" charset="-128"/>
                <a:ea typeface="HGP創英角ﾎﾟｯﾌﾟ体" pitchFamily="50" charset="-128"/>
              </a:rPr>
              <a:t>)</a:t>
            </a:r>
          </a:p>
          <a:p>
            <a:r>
              <a:rPr lang="ja-JP" altLang="en-US" sz="2400" dirty="0" smtClean="0">
                <a:ln w="9525">
                  <a:noFill/>
                  <a:prstDash val="solid"/>
                </a:ln>
                <a:solidFill>
                  <a:srgbClr val="6600CC"/>
                </a:solidFill>
                <a:latin typeface="HGP創英角ﾎﾟｯﾌﾟ体" pitchFamily="50" charset="-128"/>
                <a:ea typeface="HGP創英角ﾎﾟｯﾌﾟ体" pitchFamily="50" charset="-128"/>
              </a:rPr>
              <a:t> 時 間：　</a:t>
            </a:r>
            <a:r>
              <a:rPr lang="en-US" altLang="ja-JP" sz="2400" dirty="0" smtClean="0">
                <a:ln w="9525">
                  <a:noFill/>
                  <a:prstDash val="solid"/>
                </a:ln>
                <a:solidFill>
                  <a:srgbClr val="6600CC"/>
                </a:solidFill>
                <a:latin typeface="HGP創英角ﾎﾟｯﾌﾟ体" pitchFamily="50" charset="-128"/>
                <a:ea typeface="HGP創英角ﾎﾟｯﾌﾟ体" pitchFamily="50" charset="-128"/>
              </a:rPr>
              <a:t>10</a:t>
            </a:r>
            <a:r>
              <a:rPr lang="ja-JP" altLang="en-US" sz="2400" dirty="0" smtClean="0">
                <a:ln w="9525">
                  <a:noFill/>
                  <a:prstDash val="solid"/>
                </a:ln>
                <a:solidFill>
                  <a:srgbClr val="6600CC"/>
                </a:solidFill>
                <a:latin typeface="HGP創英角ﾎﾟｯﾌﾟ体" pitchFamily="50" charset="-128"/>
                <a:ea typeface="HGP創英角ﾎﾟｯﾌﾟ体" pitchFamily="50" charset="-128"/>
              </a:rPr>
              <a:t>：</a:t>
            </a:r>
            <a:r>
              <a:rPr lang="en-US" altLang="ja-JP" sz="2400" dirty="0" smtClean="0">
                <a:ln w="9525">
                  <a:noFill/>
                  <a:prstDash val="solid"/>
                </a:ln>
                <a:solidFill>
                  <a:srgbClr val="6600CC"/>
                </a:solidFill>
                <a:latin typeface="HGP創英角ﾎﾟｯﾌﾟ体" pitchFamily="50" charset="-128"/>
                <a:ea typeface="HGP創英角ﾎﾟｯﾌﾟ体" pitchFamily="50" charset="-128"/>
              </a:rPr>
              <a:t>30</a:t>
            </a:r>
            <a:r>
              <a:rPr lang="ja-JP" altLang="en-US" sz="2400" dirty="0" smtClean="0">
                <a:ln w="9525">
                  <a:noFill/>
                  <a:prstDash val="solid"/>
                </a:ln>
                <a:solidFill>
                  <a:srgbClr val="6600CC"/>
                </a:solidFill>
                <a:latin typeface="HGP創英角ﾎﾟｯﾌﾟ体" pitchFamily="50" charset="-128"/>
                <a:ea typeface="HGP創英角ﾎﾟｯﾌﾟ体" pitchFamily="50" charset="-128"/>
              </a:rPr>
              <a:t>～</a:t>
            </a:r>
            <a:r>
              <a:rPr lang="en-US" altLang="ja-JP" sz="2400" dirty="0" smtClean="0">
                <a:ln w="9525">
                  <a:noFill/>
                  <a:prstDash val="solid"/>
                </a:ln>
                <a:solidFill>
                  <a:srgbClr val="6600CC"/>
                </a:solidFill>
                <a:latin typeface="HGP創英角ﾎﾟｯﾌﾟ体" pitchFamily="50" charset="-128"/>
                <a:ea typeface="HGP創英角ﾎﾟｯﾌﾟ体" pitchFamily="50" charset="-128"/>
              </a:rPr>
              <a:t>12</a:t>
            </a:r>
            <a:r>
              <a:rPr lang="ja-JP" altLang="en-US" sz="2400" dirty="0" smtClean="0">
                <a:ln w="9525">
                  <a:noFill/>
                  <a:prstDash val="solid"/>
                </a:ln>
                <a:solidFill>
                  <a:srgbClr val="6600CC"/>
                </a:solidFill>
                <a:latin typeface="HGP創英角ﾎﾟｯﾌﾟ体" pitchFamily="50" charset="-128"/>
                <a:ea typeface="HGP創英角ﾎﾟｯﾌﾟ体" pitchFamily="50" charset="-128"/>
              </a:rPr>
              <a:t>：</a:t>
            </a:r>
            <a:r>
              <a:rPr lang="en-US" altLang="ja-JP" sz="2400" dirty="0" smtClean="0">
                <a:ln w="9525">
                  <a:noFill/>
                  <a:prstDash val="solid"/>
                </a:ln>
                <a:solidFill>
                  <a:srgbClr val="6600CC"/>
                </a:solidFill>
                <a:latin typeface="HGP創英角ﾎﾟｯﾌﾟ体" pitchFamily="50" charset="-128"/>
                <a:ea typeface="HGP創英角ﾎﾟｯﾌﾟ体" pitchFamily="50" charset="-128"/>
              </a:rPr>
              <a:t>00</a:t>
            </a:r>
            <a:r>
              <a:rPr kumimoji="1" lang="ja-JP" altLang="en-US" sz="2400" dirty="0" smtClean="0">
                <a:ln w="9525">
                  <a:noFill/>
                  <a:prstDash val="solid"/>
                </a:ln>
                <a:solidFill>
                  <a:srgbClr val="6600CC"/>
                </a:solidFill>
                <a:latin typeface="HGP創英角ﾎﾟｯﾌﾟ体" pitchFamily="50" charset="-128"/>
                <a:ea typeface="HGP創英角ﾎﾟｯﾌﾟ体" pitchFamily="50" charset="-128"/>
              </a:rPr>
              <a:t>　　　　　</a:t>
            </a:r>
            <a:endParaRPr kumimoji="1" lang="en-US" altLang="ja-JP" sz="2400" dirty="0" smtClean="0">
              <a:ln w="9525">
                <a:noFill/>
                <a:prstDash val="solid"/>
              </a:ln>
              <a:solidFill>
                <a:srgbClr val="6600CC"/>
              </a:solidFill>
              <a:latin typeface="HGP創英角ﾎﾟｯﾌﾟ体" pitchFamily="50" charset="-128"/>
              <a:ea typeface="HGP創英角ﾎﾟｯﾌﾟ体" pitchFamily="50" charset="-128"/>
            </a:endParaRPr>
          </a:p>
          <a:p>
            <a:r>
              <a:rPr kumimoji="1" lang="ja-JP" altLang="en-US" sz="2400" dirty="0" smtClean="0">
                <a:ln w="9525">
                  <a:noFill/>
                  <a:prstDash val="solid"/>
                </a:ln>
                <a:solidFill>
                  <a:srgbClr val="6600CC"/>
                </a:solidFill>
                <a:latin typeface="HGP創英角ﾎﾟｯﾌﾟ体" pitchFamily="50" charset="-128"/>
                <a:ea typeface="HGP創英角ﾎﾟｯﾌﾟ体" pitchFamily="50" charset="-128"/>
              </a:rPr>
              <a:t> 場 所：　ムーンテラス東崎</a:t>
            </a:r>
            <a:r>
              <a:rPr kumimoji="1" lang="ja-JP" altLang="en-US" dirty="0" smtClean="0">
                <a:ln w="9525">
                  <a:noFill/>
                  <a:prstDash val="solid"/>
                </a:ln>
                <a:solidFill>
                  <a:srgbClr val="6600CC"/>
                </a:solidFill>
                <a:latin typeface="HGP創英角ﾎﾟｯﾌﾟ体" pitchFamily="50" charset="-128"/>
                <a:ea typeface="HGP創英角ﾎﾟｯﾌﾟ体" pitchFamily="50" charset="-128"/>
              </a:rPr>
              <a:t>（キラキラビーチ向かい）</a:t>
            </a:r>
            <a:endParaRPr kumimoji="1" lang="en-US" altLang="ja-JP" dirty="0" smtClean="0">
              <a:ln w="9525">
                <a:noFill/>
                <a:prstDash val="solid"/>
              </a:ln>
              <a:solidFill>
                <a:srgbClr val="6600CC"/>
              </a:solidFill>
              <a:latin typeface="HGP創英角ﾎﾟｯﾌﾟ体" pitchFamily="50" charset="-128"/>
              <a:ea typeface="HGP創英角ﾎﾟｯﾌﾟ体" pitchFamily="50" charset="-128"/>
            </a:endParaRPr>
          </a:p>
          <a:p>
            <a:r>
              <a:rPr lang="ja-JP" altLang="en-US" dirty="0" smtClean="0">
                <a:ln w="9525">
                  <a:noFill/>
                  <a:prstDash val="solid"/>
                </a:ln>
                <a:solidFill>
                  <a:srgbClr val="7030A0"/>
                </a:solidFill>
                <a:latin typeface="HGP創英角ﾎﾟｯﾌﾟ体" pitchFamily="50" charset="-128"/>
                <a:ea typeface="HGP創英角ﾎﾟｯﾌﾟ体" pitchFamily="50" charset="-128"/>
              </a:rPr>
              <a:t>　　　　　　　　　　　　　　　　　　　</a:t>
            </a:r>
            <a:endParaRPr kumimoji="1" lang="ja-JP" altLang="en-US" dirty="0">
              <a:ln w="12700">
                <a:solidFill>
                  <a:srgbClr val="7030A0"/>
                </a:solidFill>
              </a:ln>
              <a:solidFill>
                <a:srgbClr val="FF99FF"/>
              </a:solidFill>
            </a:endParaRPr>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609159">
            <a:off x="4863771" y="6056891"/>
            <a:ext cx="1852753" cy="1841971"/>
          </a:xfrm>
          <a:prstGeom prst="rect">
            <a:avLst/>
          </a:prstGeom>
        </p:spPr>
      </p:pic>
      <p:sp>
        <p:nvSpPr>
          <p:cNvPr id="21" name="横巻き 20"/>
          <p:cNvSpPr/>
          <p:nvPr/>
        </p:nvSpPr>
        <p:spPr>
          <a:xfrm>
            <a:off x="207592" y="115851"/>
            <a:ext cx="6499597" cy="1647837"/>
          </a:xfrm>
          <a:prstGeom prst="horizontalScroll">
            <a:avLst/>
          </a:prstGeom>
          <a:solidFill>
            <a:srgbClr val="FFD9FF"/>
          </a:solidFill>
          <a:ln>
            <a:solidFill>
              <a:srgbClr val="66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b="1" dirty="0" smtClean="0">
              <a:ln>
                <a:solidFill>
                  <a:srgbClr val="CC99FF"/>
                </a:solidFill>
              </a:ln>
              <a:solidFill>
                <a:srgbClr val="7030A0"/>
              </a:solidFill>
              <a:latin typeface="HGP創英角ﾎﾟｯﾌﾟ体" pitchFamily="50" charset="-128"/>
              <a:ea typeface="HGP創英角ﾎﾟｯﾌﾟ体" pitchFamily="50" charset="-128"/>
            </a:endParaRPr>
          </a:p>
          <a:p>
            <a:pPr algn="ctr">
              <a:lnSpc>
                <a:spcPts val="3840"/>
              </a:lnSpc>
            </a:pPr>
            <a:r>
              <a:rPr lang="ja-JP" altLang="en-US" sz="3200" dirty="0" smtClean="0">
                <a:ln>
                  <a:solidFill>
                    <a:srgbClr val="CC99FF"/>
                  </a:solidFill>
                </a:ln>
                <a:solidFill>
                  <a:srgbClr val="CC00FF"/>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第</a:t>
            </a:r>
            <a:r>
              <a:rPr lang="en-US" altLang="ja-JP" sz="3200" dirty="0" smtClean="0">
                <a:ln>
                  <a:solidFill>
                    <a:srgbClr val="CC99FF"/>
                  </a:solidFill>
                </a:ln>
                <a:solidFill>
                  <a:srgbClr val="CC00FF"/>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32</a:t>
            </a:r>
            <a:r>
              <a:rPr lang="ja-JP" altLang="en-US" sz="3200" dirty="0">
                <a:ln>
                  <a:solidFill>
                    <a:srgbClr val="CC99FF"/>
                  </a:solidFill>
                </a:ln>
                <a:solidFill>
                  <a:srgbClr val="CC00FF"/>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回</a:t>
            </a:r>
            <a:r>
              <a:rPr lang="ja-JP" altLang="en-US" sz="3200" dirty="0">
                <a:ln>
                  <a:solidFill>
                    <a:srgbClr val="CC99FF"/>
                  </a:solidFill>
                </a:ln>
                <a:solidFill>
                  <a:srgbClr val="CC00FF"/>
                </a:solidFill>
                <a:latin typeface="HGP創英角ﾎﾟｯﾌﾟ体" pitchFamily="50" charset="-128"/>
                <a:ea typeface="HGP創英角ﾎﾟｯﾌﾟ体" pitchFamily="50" charset="-128"/>
              </a:rPr>
              <a:t>　</a:t>
            </a:r>
            <a:endParaRPr lang="en-US" altLang="ja-JP" sz="3200" dirty="0">
              <a:ln>
                <a:solidFill>
                  <a:srgbClr val="CC99FF"/>
                </a:solidFill>
              </a:ln>
              <a:solidFill>
                <a:srgbClr val="CC00FF"/>
              </a:solidFill>
              <a:latin typeface="HGP創英角ﾎﾟｯﾌﾟ体" pitchFamily="50" charset="-128"/>
              <a:ea typeface="HGP創英角ﾎﾟｯﾌﾟ体" pitchFamily="50" charset="-128"/>
            </a:endParaRPr>
          </a:p>
          <a:p>
            <a:pPr algn="ctr">
              <a:lnSpc>
                <a:spcPts val="3840"/>
              </a:lnSpc>
            </a:pPr>
            <a:r>
              <a:rPr lang="ja-JP" altLang="en-US" sz="3200" dirty="0" smtClean="0">
                <a:ln>
                  <a:solidFill>
                    <a:srgbClr val="CC99FF"/>
                  </a:solidFill>
                </a:ln>
                <a:solidFill>
                  <a:srgbClr val="CC00FF"/>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ナーシングキャリアカフェ </a:t>
            </a:r>
            <a:r>
              <a:rPr lang="en-US" altLang="ja-JP" sz="3200" dirty="0" smtClean="0">
                <a:ln>
                  <a:solidFill>
                    <a:srgbClr val="CC99FF"/>
                  </a:solidFill>
                </a:ln>
                <a:solidFill>
                  <a:srgbClr val="CC00FF"/>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in </a:t>
            </a:r>
            <a:r>
              <a:rPr lang="ja-JP" altLang="en-US" sz="3200" dirty="0" smtClean="0">
                <a:ln>
                  <a:solidFill>
                    <a:srgbClr val="CC99FF"/>
                  </a:solidFill>
                </a:ln>
                <a:solidFill>
                  <a:srgbClr val="CC00FF"/>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沖縄</a:t>
            </a:r>
            <a:endParaRPr lang="ja-JP" altLang="en-US" sz="3200" dirty="0">
              <a:ln>
                <a:solidFill>
                  <a:srgbClr val="CC99FF"/>
                </a:solidFill>
              </a:ln>
              <a:solidFill>
                <a:srgbClr val="CC00FF"/>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a:p>
            <a:pPr lvl="0" algn="ctr"/>
            <a:endParaRPr lang="en-US" altLang="ja-JP" sz="2000" kern="0" dirty="0">
              <a:solidFill>
                <a:srgbClr val="0070C0"/>
              </a:solidFill>
              <a:latin typeface="HGP創英角ﾎﾟｯﾌﾟ体" panose="040B0A00000000000000" pitchFamily="50" charset="-128"/>
              <a:ea typeface="HGP創英角ﾎﾟｯﾌﾟ体" panose="040B0A00000000000000"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91000">
              <a:srgbClr val="FFD9FF">
                <a:alpha val="40000"/>
              </a:srgbClr>
            </a:gs>
            <a:gs pos="100000">
              <a:schemeClr val="accent4">
                <a:lumMod val="20000"/>
                <a:lumOff val="8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正方形/長方形 2"/>
          <p:cNvSpPr/>
          <p:nvPr/>
        </p:nvSpPr>
        <p:spPr>
          <a:xfrm>
            <a:off x="124926" y="749574"/>
            <a:ext cx="6625706" cy="1200321"/>
          </a:xfrm>
          <a:prstGeom prst="rect">
            <a:avLst/>
          </a:prstGeom>
          <a:noFill/>
          <a:ln w="38100">
            <a:noFill/>
          </a:ln>
        </p:spPr>
        <p:txBody>
          <a:bodyPr wrap="square" lIns="91432" tIns="45716" rIns="91432" bIns="45716">
            <a:spAutoFit/>
          </a:bodyPr>
          <a:lstStyle/>
          <a:p>
            <a:r>
              <a:rPr lang="ja-JP" altLang="en-US" kern="0" dirty="0" smtClean="0">
                <a:solidFill>
                  <a:srgbClr val="6600CC"/>
                </a:solidFill>
                <a:latin typeface="HGP創英角ﾎﾟｯﾌﾟ体" panose="040B0A00000000000000" pitchFamily="50" charset="-128"/>
                <a:ea typeface="HGP創英角ﾎﾟｯﾌﾟ体" panose="040B0A00000000000000" pitchFamily="50" charset="-128"/>
              </a:rPr>
              <a:t>看護学生と卒業生やスペシャリスト（専門看護師、認定看護師など）が交流しあえる拠点（沖縄サテライト）を設けています。連携大学の卒業生などをゲストとして招き、看護職者として将来の夢や希望を語り合います。皆様の参加をお待ちしています！</a:t>
            </a:r>
            <a:endParaRPr lang="ja-JP" altLang="en-US" dirty="0">
              <a:solidFill>
                <a:srgbClr val="6600CC"/>
              </a:solidFill>
              <a:latin typeface="HGP創英角ﾎﾟｯﾌﾟ体" panose="040B0A00000000000000" pitchFamily="50" charset="-128"/>
              <a:ea typeface="HGP創英角ﾎﾟｯﾌﾟ体" panose="040B0A00000000000000" pitchFamily="50" charset="-128"/>
            </a:endParaRPr>
          </a:p>
        </p:txBody>
      </p:sp>
      <p:sp>
        <p:nvSpPr>
          <p:cNvPr id="8" name="正方形/長方形 7"/>
          <p:cNvSpPr/>
          <p:nvPr/>
        </p:nvSpPr>
        <p:spPr>
          <a:xfrm>
            <a:off x="4187352" y="2836526"/>
            <a:ext cx="2564903" cy="861774"/>
          </a:xfrm>
          <a:prstGeom prst="rect">
            <a:avLst/>
          </a:prstGeom>
        </p:spPr>
        <p:txBody>
          <a:bodyPr wrap="square">
            <a:spAutoFit/>
          </a:bodyPr>
          <a:lstStyle/>
          <a:p>
            <a:pPr>
              <a:lnSpc>
                <a:spcPts val="2000"/>
              </a:lnSpc>
            </a:pPr>
            <a:r>
              <a:rPr lang="ja-JP" altLang="en-US" dirty="0" smtClean="0">
                <a:solidFill>
                  <a:srgbClr val="6600CC"/>
                </a:solidFill>
                <a:latin typeface="HGP創英角ﾎﾟｯﾌﾟ体" panose="040B0A00000000000000" pitchFamily="50" charset="-128"/>
                <a:ea typeface="HGP創英角ﾎﾟｯﾌﾟ体" panose="040B0A00000000000000" pitchFamily="50" charset="-128"/>
              </a:rPr>
              <a:t>ムーンテラス東崎（２Ｆ）</a:t>
            </a:r>
            <a:endParaRPr lang="en-US" altLang="ja-JP" dirty="0" smtClean="0">
              <a:solidFill>
                <a:srgbClr val="6600CC"/>
              </a:solidFill>
              <a:latin typeface="HGP創英角ﾎﾟｯﾌﾟ体" panose="040B0A00000000000000" pitchFamily="50" charset="-128"/>
              <a:ea typeface="HGP創英角ﾎﾟｯﾌﾟ体" panose="040B0A00000000000000" pitchFamily="50" charset="-128"/>
            </a:endParaRPr>
          </a:p>
          <a:p>
            <a:pPr>
              <a:lnSpc>
                <a:spcPts val="2000"/>
              </a:lnSpc>
            </a:pPr>
            <a:r>
              <a:rPr lang="ja-JP" altLang="en-US" dirty="0" smtClean="0">
                <a:solidFill>
                  <a:srgbClr val="6600CC"/>
                </a:solidFill>
                <a:latin typeface="HGP創英角ﾎﾟｯﾌﾟ体" panose="040B0A00000000000000" pitchFamily="50" charset="-128"/>
                <a:ea typeface="HGP創英角ﾎﾟｯﾌﾟ体" panose="040B0A00000000000000" pitchFamily="50" charset="-128"/>
              </a:rPr>
              <a:t>（きらきらビーチ向かい・西原町東崎</a:t>
            </a:r>
            <a:r>
              <a:rPr lang="en-US" altLang="ja-JP" dirty="0" smtClean="0">
                <a:solidFill>
                  <a:srgbClr val="6600CC"/>
                </a:solidFill>
                <a:latin typeface="HGP創英角ﾎﾟｯﾌﾟ体" panose="040B0A00000000000000" pitchFamily="50" charset="-128"/>
                <a:ea typeface="HGP創英角ﾎﾟｯﾌﾟ体" panose="040B0A00000000000000" pitchFamily="50" charset="-128"/>
              </a:rPr>
              <a:t>22-3</a:t>
            </a:r>
            <a:endParaRPr lang="ja-JP" altLang="en-US" dirty="0">
              <a:solidFill>
                <a:srgbClr val="6600CC"/>
              </a:solidFill>
              <a:latin typeface="HGP創英角ﾎﾟｯﾌﾟ体" panose="040B0A00000000000000" pitchFamily="50" charset="-128"/>
              <a:ea typeface="HGP創英角ﾎﾟｯﾌﾟ体" panose="040B0A00000000000000" pitchFamily="50" charset="-128"/>
            </a:endParaRPr>
          </a:p>
        </p:txBody>
      </p:sp>
      <p:pic>
        <p:nvPicPr>
          <p:cNvPr id="10" name="Picture 2"/>
          <p:cNvPicPr>
            <a:picLocks noChangeAspect="1" noChangeArrowheads="1"/>
          </p:cNvPicPr>
          <p:nvPr/>
        </p:nvPicPr>
        <p:blipFill>
          <a:blip r:embed="rId2" cstate="print"/>
          <a:srcRect/>
          <a:stretch>
            <a:fillRect/>
          </a:stretch>
        </p:blipFill>
        <p:spPr bwMode="auto">
          <a:xfrm>
            <a:off x="241919" y="2839230"/>
            <a:ext cx="3814260" cy="2986173"/>
          </a:xfrm>
          <a:prstGeom prst="roundRect">
            <a:avLst/>
          </a:prstGeom>
          <a:noFill/>
          <a:ln w="9525">
            <a:noFill/>
            <a:miter lim="800000"/>
            <a:headEnd/>
            <a:tailEnd/>
          </a:ln>
          <a:effectLst>
            <a:glow rad="139700">
              <a:schemeClr val="accent1">
                <a:satMod val="175000"/>
                <a:alpha val="40000"/>
              </a:schemeClr>
            </a:glow>
          </a:effectLst>
        </p:spPr>
      </p:pic>
      <p:sp>
        <p:nvSpPr>
          <p:cNvPr id="12" name="正方形/長方形 11"/>
          <p:cNvSpPr/>
          <p:nvPr/>
        </p:nvSpPr>
        <p:spPr>
          <a:xfrm>
            <a:off x="124926" y="6732240"/>
            <a:ext cx="6625706" cy="1954373"/>
          </a:xfrm>
          <a:prstGeom prst="rect">
            <a:avLst/>
          </a:prstGeom>
        </p:spPr>
        <p:txBody>
          <a:bodyPr wrap="square" lIns="91432" tIns="45716" rIns="91432" bIns="45716">
            <a:spAutoFit/>
          </a:bodyPr>
          <a:lstStyle/>
          <a:p>
            <a:pPr fontAlgn="base">
              <a:lnSpc>
                <a:spcPts val="2100"/>
              </a:lnSpc>
              <a:spcBef>
                <a:spcPct val="20000"/>
              </a:spcBef>
              <a:spcAft>
                <a:spcPct val="0"/>
              </a:spcAft>
            </a:pPr>
            <a:r>
              <a:rPr lang="ja-JP" altLang="en-US" sz="2000" kern="0" dirty="0" smtClean="0">
                <a:solidFill>
                  <a:srgbClr val="6600CC"/>
                </a:solidFill>
                <a:latin typeface="HGP創英角ﾎﾟｯﾌﾟ体" panose="040B0A00000000000000" pitchFamily="50" charset="-128"/>
                <a:ea typeface="HGP創英角ﾎﾟｯﾌﾟ体" panose="040B0A00000000000000" pitchFamily="50" charset="-128"/>
              </a:rPr>
              <a:t>参加希望者は、下記担当者まで、</a:t>
            </a:r>
            <a:endParaRPr lang="en-US" altLang="ja-JP" sz="2000" kern="0" dirty="0" smtClean="0">
              <a:solidFill>
                <a:srgbClr val="6600CC"/>
              </a:solidFill>
              <a:latin typeface="HGP創英角ﾎﾟｯﾌﾟ体" panose="040B0A00000000000000" pitchFamily="50" charset="-128"/>
              <a:ea typeface="HGP創英角ﾎﾟｯﾌﾟ体" panose="040B0A00000000000000" pitchFamily="50" charset="-128"/>
            </a:endParaRPr>
          </a:p>
          <a:p>
            <a:pPr fontAlgn="base">
              <a:lnSpc>
                <a:spcPts val="2100"/>
              </a:lnSpc>
              <a:spcBef>
                <a:spcPct val="20000"/>
              </a:spcBef>
              <a:spcAft>
                <a:spcPct val="0"/>
              </a:spcAft>
            </a:pPr>
            <a:r>
              <a:rPr lang="en-US" altLang="ja-JP" sz="2000" kern="0" dirty="0" smtClean="0">
                <a:solidFill>
                  <a:srgbClr val="6600CC"/>
                </a:solidFill>
                <a:latin typeface="HGP創英角ﾎﾟｯﾌﾟ体" panose="040B0A00000000000000" pitchFamily="50" charset="-128"/>
                <a:ea typeface="HGP創英角ﾎﾟｯﾌﾟ体" panose="040B0A00000000000000" pitchFamily="50" charset="-128"/>
              </a:rPr>
              <a:t>6</a:t>
            </a:r>
            <a:r>
              <a:rPr lang="ja-JP" altLang="en-US" sz="2000" kern="0" dirty="0" smtClean="0">
                <a:solidFill>
                  <a:srgbClr val="6600CC"/>
                </a:solidFill>
                <a:latin typeface="HGP創英角ﾎﾟｯﾌﾟ体" panose="040B0A00000000000000" pitchFamily="50" charset="-128"/>
                <a:ea typeface="HGP創英角ﾎﾟｯﾌﾟ体" panose="040B0A00000000000000" pitchFamily="50" charset="-128"/>
              </a:rPr>
              <a:t>月</a:t>
            </a:r>
            <a:r>
              <a:rPr lang="en-US" altLang="ja-JP" sz="2000" kern="0" dirty="0" smtClean="0">
                <a:solidFill>
                  <a:srgbClr val="6600CC"/>
                </a:solidFill>
                <a:latin typeface="HGP創英角ﾎﾟｯﾌﾟ体" panose="040B0A00000000000000" pitchFamily="50" charset="-128"/>
                <a:ea typeface="HGP創英角ﾎﾟｯﾌﾟ体" panose="040B0A00000000000000" pitchFamily="50" charset="-128"/>
              </a:rPr>
              <a:t>9</a:t>
            </a:r>
            <a:r>
              <a:rPr lang="ja-JP" altLang="en-US" sz="2000" kern="0" dirty="0" smtClean="0">
                <a:solidFill>
                  <a:srgbClr val="6600CC"/>
                </a:solidFill>
                <a:latin typeface="HGP創英角ﾎﾟｯﾌﾟ体" panose="040B0A00000000000000" pitchFamily="50" charset="-128"/>
                <a:ea typeface="HGP創英角ﾎﾟｯﾌﾟ体" panose="040B0A00000000000000" pitchFamily="50" charset="-128"/>
              </a:rPr>
              <a:t>日（木）迄にお申込み下さい！</a:t>
            </a:r>
            <a:endParaRPr lang="en-US" altLang="ja-JP" sz="2000" kern="0" dirty="0">
              <a:solidFill>
                <a:srgbClr val="6600CC"/>
              </a:solidFill>
              <a:latin typeface="HGP創英角ﾎﾟｯﾌﾟ体" panose="040B0A00000000000000" pitchFamily="50" charset="-128"/>
              <a:ea typeface="HGP創英角ﾎﾟｯﾌﾟ体" panose="040B0A00000000000000" pitchFamily="50" charset="-128"/>
            </a:endParaRPr>
          </a:p>
          <a:p>
            <a:pPr fontAlgn="base">
              <a:lnSpc>
                <a:spcPts val="2100"/>
              </a:lnSpc>
              <a:spcBef>
                <a:spcPct val="20000"/>
              </a:spcBef>
              <a:spcAft>
                <a:spcPct val="0"/>
              </a:spcAft>
            </a:pPr>
            <a:endParaRPr lang="en-US" altLang="ja-JP" sz="1000" kern="0" dirty="0">
              <a:solidFill>
                <a:srgbClr val="7030A0"/>
              </a:solidFill>
              <a:latin typeface="HGP創英角ﾎﾟｯﾌﾟ体" panose="040B0A00000000000000" pitchFamily="50" charset="-128"/>
              <a:ea typeface="HGP創英角ﾎﾟｯﾌﾟ体" panose="040B0A00000000000000" pitchFamily="50" charset="-128"/>
            </a:endParaRPr>
          </a:p>
          <a:p>
            <a:pPr fontAlgn="base">
              <a:lnSpc>
                <a:spcPts val="2100"/>
              </a:lnSpc>
              <a:spcBef>
                <a:spcPct val="20000"/>
              </a:spcBef>
              <a:spcAft>
                <a:spcPct val="0"/>
              </a:spcAft>
            </a:pPr>
            <a:r>
              <a:rPr lang="ja-JP" altLang="en-US" kern="0" dirty="0" smtClean="0">
                <a:solidFill>
                  <a:srgbClr val="6600CC"/>
                </a:solidFill>
                <a:latin typeface="HGP創英角ﾎﾟｯﾌﾟ体" panose="040B0A00000000000000" pitchFamily="50" charset="-128"/>
                <a:ea typeface="HGP創英角ﾎﾟｯﾌﾟ体" panose="040B0A00000000000000" pitchFamily="50" charset="-128"/>
              </a:rPr>
              <a:t>☆問合せ・申込み先：</a:t>
            </a:r>
            <a:r>
              <a:rPr lang="ja-JP" altLang="en-US" sz="1600" kern="0" dirty="0" smtClean="0">
                <a:solidFill>
                  <a:srgbClr val="7030A0"/>
                </a:solidFill>
                <a:latin typeface="HGP創英角ﾎﾟｯﾌﾟ体" panose="040B0A00000000000000" pitchFamily="50" charset="-128"/>
                <a:ea typeface="HGP創英角ﾎﾟｯﾌﾟ体" panose="040B0A00000000000000" pitchFamily="50" charset="-128"/>
              </a:rPr>
              <a:t>　</a:t>
            </a:r>
            <a:endParaRPr lang="en-US" altLang="ja-JP" sz="1600" kern="0" dirty="0">
              <a:solidFill>
                <a:srgbClr val="7030A0"/>
              </a:solidFill>
              <a:latin typeface="HGP創英角ﾎﾟｯﾌﾟ体" panose="040B0A00000000000000" pitchFamily="50" charset="-128"/>
              <a:ea typeface="HGP創英角ﾎﾟｯﾌﾟ体" panose="040B0A00000000000000" pitchFamily="50" charset="-128"/>
            </a:endParaRPr>
          </a:p>
          <a:p>
            <a:pPr fontAlgn="base">
              <a:lnSpc>
                <a:spcPts val="2100"/>
              </a:lnSpc>
              <a:spcBef>
                <a:spcPct val="20000"/>
              </a:spcBef>
              <a:spcAft>
                <a:spcPct val="0"/>
              </a:spcAft>
            </a:pPr>
            <a:r>
              <a:rPr lang="ja-JP" altLang="en-US" sz="800" kern="0" dirty="0" smtClean="0">
                <a:solidFill>
                  <a:srgbClr val="7030A0"/>
                </a:solidFill>
                <a:latin typeface="HGP創英角ﾎﾟｯﾌﾟ体" panose="040B0A00000000000000" pitchFamily="50" charset="-128"/>
                <a:ea typeface="HGP創英角ﾎﾟｯﾌﾟ体" panose="040B0A00000000000000" pitchFamily="50" charset="-128"/>
              </a:rPr>
              <a:t>　　　　　　　　　　　　　　　　　　　　　　　　　</a:t>
            </a:r>
            <a:r>
              <a:rPr lang="ja-JP" altLang="en-US" sz="1600" kern="0" dirty="0" smtClean="0">
                <a:solidFill>
                  <a:srgbClr val="7030A0"/>
                </a:solidFill>
                <a:latin typeface="HGP創英角ﾎﾟｯﾌﾟ体" panose="040B0A00000000000000" pitchFamily="50" charset="-128"/>
                <a:ea typeface="HGP創英角ﾎﾟｯﾌﾟ体" panose="040B0A00000000000000" pitchFamily="50" charset="-128"/>
              </a:rPr>
              <a:t>　　　　　　　　　　　　　　　　</a:t>
            </a:r>
            <a:endParaRPr lang="en-US" altLang="ja-JP" sz="1600" kern="0" dirty="0">
              <a:solidFill>
                <a:srgbClr val="7030A0"/>
              </a:solidFill>
              <a:latin typeface="HGP創英角ﾎﾟｯﾌﾟ体" panose="040B0A00000000000000" pitchFamily="50" charset="-128"/>
              <a:ea typeface="HGP創英角ﾎﾟｯﾌﾟ体" panose="040B0A00000000000000" pitchFamily="50" charset="-128"/>
            </a:endParaRPr>
          </a:p>
          <a:p>
            <a:pPr fontAlgn="base">
              <a:lnSpc>
                <a:spcPts val="2100"/>
              </a:lnSpc>
              <a:spcBef>
                <a:spcPct val="20000"/>
              </a:spcBef>
              <a:spcAft>
                <a:spcPct val="0"/>
              </a:spcAft>
            </a:pPr>
            <a:r>
              <a:rPr lang="ja-JP" altLang="en-US" sz="1600" kern="0" dirty="0" smtClean="0">
                <a:solidFill>
                  <a:srgbClr val="7030A0"/>
                </a:solidFill>
                <a:latin typeface="HGP創英角ﾎﾟｯﾌﾟ体" panose="040B0A00000000000000" pitchFamily="50" charset="-128"/>
                <a:ea typeface="HGP創英角ﾎﾟｯﾌﾟ体" panose="040B0A00000000000000" pitchFamily="50" charset="-128"/>
              </a:rPr>
              <a:t>　  　</a:t>
            </a:r>
            <a:endParaRPr lang="en-US" altLang="ja-JP" sz="2000" kern="0" dirty="0" smtClean="0">
              <a:solidFill>
                <a:srgbClr val="6600CC"/>
              </a:solidFill>
              <a:latin typeface="HGP創英角ﾎﾟｯﾌﾟ体" panose="040B0A00000000000000" pitchFamily="50" charset="-128"/>
              <a:ea typeface="HGP創英角ﾎﾟｯﾌﾟ体" panose="040B0A00000000000000" pitchFamily="50" charset="-128"/>
            </a:endParaRPr>
          </a:p>
        </p:txBody>
      </p:sp>
      <p:sp>
        <p:nvSpPr>
          <p:cNvPr id="19" name="正方形/長方形 18"/>
          <p:cNvSpPr/>
          <p:nvPr/>
        </p:nvSpPr>
        <p:spPr>
          <a:xfrm>
            <a:off x="431088" y="8113032"/>
            <a:ext cx="5950240" cy="929062"/>
          </a:xfrm>
          <a:prstGeom prst="rect">
            <a:avLst/>
          </a:prstGeom>
          <a:no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横巻き 20"/>
          <p:cNvSpPr/>
          <p:nvPr/>
        </p:nvSpPr>
        <p:spPr>
          <a:xfrm>
            <a:off x="124926" y="42389"/>
            <a:ext cx="3723523" cy="646790"/>
          </a:xfrm>
          <a:prstGeom prst="horizontalScroll">
            <a:avLst/>
          </a:prstGeom>
          <a:solidFill>
            <a:srgbClr val="FFCCFF"/>
          </a:solid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000" kern="0" dirty="0">
                <a:solidFill>
                  <a:srgbClr val="6600CC"/>
                </a:solidFill>
                <a:latin typeface="HGP創英角ﾎﾟｯﾌﾟ体" panose="040B0A00000000000000" pitchFamily="50" charset="-128"/>
                <a:ea typeface="HGP創英角ﾎﾟｯﾌﾟ体" panose="040B0A00000000000000" pitchFamily="50" charset="-128"/>
              </a:rPr>
              <a:t>ナーシング・キャリアカフェと</a:t>
            </a:r>
            <a:r>
              <a:rPr lang="ja-JP" altLang="en-US" sz="2000" kern="0" dirty="0" smtClean="0">
                <a:solidFill>
                  <a:srgbClr val="6600CC"/>
                </a:solidFill>
                <a:latin typeface="HGP創英角ﾎﾟｯﾌﾟ体" panose="040B0A00000000000000" pitchFamily="50" charset="-128"/>
                <a:ea typeface="HGP創英角ﾎﾟｯﾌﾟ体" panose="040B0A00000000000000" pitchFamily="50" charset="-128"/>
              </a:rPr>
              <a:t>は</a:t>
            </a:r>
            <a:endParaRPr lang="en-US" altLang="ja-JP" sz="2000" kern="0" dirty="0">
              <a:solidFill>
                <a:srgbClr val="6600CC"/>
              </a:solidFill>
              <a:latin typeface="HGP創英角ﾎﾟｯﾌﾟ体" panose="040B0A00000000000000" pitchFamily="50" charset="-128"/>
              <a:ea typeface="HGP創英角ﾎﾟｯﾌﾟ体" panose="040B0A00000000000000" pitchFamily="50" charset="-128"/>
            </a:endParaRPr>
          </a:p>
        </p:txBody>
      </p:sp>
      <p:sp>
        <p:nvSpPr>
          <p:cNvPr id="23" name="横巻き 22"/>
          <p:cNvSpPr/>
          <p:nvPr/>
        </p:nvSpPr>
        <p:spPr>
          <a:xfrm>
            <a:off x="214874" y="2100428"/>
            <a:ext cx="2061998" cy="585686"/>
          </a:xfrm>
          <a:prstGeom prst="horizontalScroll">
            <a:avLst/>
          </a:prstGeom>
          <a:solidFill>
            <a:srgbClr val="FFCCFF"/>
          </a:solid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kern="0" dirty="0" smtClean="0">
                <a:solidFill>
                  <a:srgbClr val="6600CC"/>
                </a:solidFill>
                <a:latin typeface="HGP創英角ﾎﾟｯﾌﾟ体" panose="040B0A00000000000000" pitchFamily="50" charset="-128"/>
                <a:ea typeface="HGP創英角ﾎﾟｯﾌﾟ体" panose="040B0A00000000000000" pitchFamily="50" charset="-128"/>
              </a:rPr>
              <a:t>開催場所</a:t>
            </a:r>
            <a:endParaRPr lang="en-US" altLang="ja-JP" kern="0" dirty="0">
              <a:solidFill>
                <a:srgbClr val="6600CC"/>
              </a:solidFill>
              <a:latin typeface="HGP創英角ﾎﾟｯﾌﾟ体" panose="040B0A00000000000000" pitchFamily="50" charset="-128"/>
              <a:ea typeface="HGP創英角ﾎﾟｯﾌﾟ体" panose="040B0A00000000000000" pitchFamily="50" charset="-128"/>
            </a:endParaRPr>
          </a:p>
        </p:txBody>
      </p:sp>
      <p:sp>
        <p:nvSpPr>
          <p:cNvPr id="25" name="横巻き 24"/>
          <p:cNvSpPr/>
          <p:nvPr/>
        </p:nvSpPr>
        <p:spPr>
          <a:xfrm>
            <a:off x="228193" y="6146554"/>
            <a:ext cx="2246616" cy="585686"/>
          </a:xfrm>
          <a:prstGeom prst="horizontalScroll">
            <a:avLst/>
          </a:prstGeom>
          <a:solidFill>
            <a:srgbClr val="FFCCFF"/>
          </a:solid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100"/>
              </a:lnSpc>
              <a:spcBef>
                <a:spcPct val="20000"/>
              </a:spcBef>
              <a:spcAft>
                <a:spcPct val="0"/>
              </a:spcAft>
            </a:pPr>
            <a:r>
              <a:rPr lang="ja-JP" altLang="en-US" kern="0" dirty="0" smtClean="0">
                <a:solidFill>
                  <a:srgbClr val="6600CC"/>
                </a:solidFill>
                <a:latin typeface="HGP創英角ﾎﾟｯﾌﾟ体" panose="040B0A00000000000000" pitchFamily="50" charset="-128"/>
                <a:ea typeface="HGP創英角ﾎﾟｯﾌﾟ体" panose="040B0A00000000000000" pitchFamily="50" charset="-128"/>
              </a:rPr>
              <a:t>申込み・問合せ</a:t>
            </a:r>
            <a:endParaRPr lang="en-US" altLang="ja-JP" kern="0" dirty="0">
              <a:solidFill>
                <a:srgbClr val="6600CC"/>
              </a:solidFill>
              <a:latin typeface="HGP創英角ﾎﾟｯﾌﾟ体" panose="040B0A00000000000000" pitchFamily="50" charset="-128"/>
              <a:ea typeface="HGP創英角ﾎﾟｯﾌﾟ体" panose="040B0A00000000000000"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20000">
            <a:off x="4283541" y="5265212"/>
            <a:ext cx="2366834" cy="255118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TM03457510[[fn=シャボン]]</Template>
  <TotalTime>709</TotalTime>
  <Words>139</Words>
  <Application>Microsoft Office PowerPoint</Application>
  <PresentationFormat>画面に合わせる (4:3)</PresentationFormat>
  <Paragraphs>37</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sei</dc:creator>
  <cp:lastModifiedBy>USER</cp:lastModifiedBy>
  <cp:revision>59</cp:revision>
  <cp:lastPrinted>2016-05-17T07:50:36Z</cp:lastPrinted>
  <dcterms:created xsi:type="dcterms:W3CDTF">2015-04-06T05:51:35Z</dcterms:created>
  <dcterms:modified xsi:type="dcterms:W3CDTF">2016-05-17T07:51:00Z</dcterms:modified>
</cp:coreProperties>
</file>