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notesMasterIdLst>
    <p:notesMasterId r:id="rId10"/>
  </p:notesMasterIdLst>
  <p:sldIdLst>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2" d="100"/>
          <a:sy n="92" d="100"/>
        </p:scale>
        <p:origin x="137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F60079-7F55-4127-B186-7AFE478A5CD9}" type="datetimeFigureOut">
              <a:rPr kumimoji="1" lang="ja-JP" altLang="en-US" smtClean="0"/>
              <a:t>2016/3/22</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0C7A38-138E-4717-A046-7F6B00AD0988}" type="slidenum">
              <a:rPr kumimoji="1" lang="ja-JP" altLang="en-US" smtClean="0"/>
              <a:t>‹#›</a:t>
            </a:fld>
            <a:endParaRPr kumimoji="1" lang="ja-JP" altLang="en-US"/>
          </a:p>
        </p:txBody>
      </p:sp>
    </p:spTree>
    <p:extLst>
      <p:ext uri="{BB962C8B-B14F-4D97-AF65-F5344CB8AC3E}">
        <p14:creationId xmlns:p14="http://schemas.microsoft.com/office/powerpoint/2010/main" val="7968570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このマップ図は、本島における主ながん対応病院の特徴や相談窓口について記載したものです。</a:t>
            </a:r>
            <a:endParaRPr kumimoji="1" lang="en-US" altLang="ja-JP" dirty="0"/>
          </a:p>
          <a:p>
            <a:r>
              <a:rPr kumimoji="1" lang="ja-JP" altLang="en-US" dirty="0"/>
              <a:t>地図上には、主ながん対応病院の場所を記載しました。</a:t>
            </a:r>
            <a:endParaRPr kumimoji="1" lang="en-US" altLang="ja-JP" dirty="0"/>
          </a:p>
          <a:p>
            <a:r>
              <a:rPr kumimoji="1" lang="ja-JP" altLang="en-US" dirty="0"/>
              <a:t>また、県医療政策課は平成</a:t>
            </a:r>
            <a:r>
              <a:rPr kumimoji="1" lang="en-US" altLang="ja-JP" dirty="0"/>
              <a:t>26</a:t>
            </a:r>
            <a:r>
              <a:rPr kumimoji="1" lang="ja-JP" altLang="en-US" dirty="0"/>
              <a:t>年</a:t>
            </a:r>
            <a:r>
              <a:rPr kumimoji="1" lang="en-US" altLang="ja-JP" dirty="0"/>
              <a:t>7</a:t>
            </a:r>
            <a:r>
              <a:rPr kumimoji="1" lang="ja-JP" altLang="en-US" dirty="0"/>
              <a:t>月よりスライドに示した割引制度を開始しました。しかし、開始から</a:t>
            </a:r>
            <a:r>
              <a:rPr kumimoji="1" lang="en-US" altLang="ja-JP" dirty="0"/>
              <a:t>3</a:t>
            </a:r>
            <a:r>
              <a:rPr kumimoji="1" lang="ja-JP" altLang="en-US" dirty="0"/>
              <a:t>か月間での利用者は</a:t>
            </a:r>
            <a:r>
              <a:rPr kumimoji="1" lang="en-US" altLang="ja-JP" dirty="0"/>
              <a:t>0</a:t>
            </a:r>
            <a:r>
              <a:rPr kumimoji="1" lang="ja-JP" altLang="en-US" dirty="0"/>
              <a:t>であり、制度の周知不足が指摘されています。</a:t>
            </a:r>
          </a:p>
        </p:txBody>
      </p:sp>
      <p:sp>
        <p:nvSpPr>
          <p:cNvPr id="4" name="スライド番号プレースホルダー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DCC00B44-74F0-4385-A532-1D0800CBA613}" type="slidenum">
              <a:rPr kumimoji="0" lang="ja-JP" altLang="en-US" sz="1800" b="0" i="0" u="none" strike="noStrike" kern="0" cap="none" spc="0" normalizeH="0" baseline="0" noProof="0" smtClean="0">
                <a:ln>
                  <a:noFill/>
                </a:ln>
                <a:solidFill>
                  <a:prstClr val="black"/>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3</a:t>
            </a:fld>
            <a:endParaRPr kumimoji="0" lang="ja-JP" altLang="en-US" sz="1800" b="0" i="0" u="none" strike="noStrike" kern="0" cap="none" spc="0" normalizeH="0" baseline="0" noProof="0">
              <a:ln>
                <a:noFill/>
              </a:ln>
              <a:solidFill>
                <a:prstClr val="black"/>
              </a:solidFill>
              <a:effectLst/>
              <a:uLnTx/>
              <a:uFillTx/>
            </a:endParaRPr>
          </a:p>
        </p:txBody>
      </p:sp>
    </p:spTree>
    <p:extLst>
      <p:ext uri="{BB962C8B-B14F-4D97-AF65-F5344CB8AC3E}">
        <p14:creationId xmlns:p14="http://schemas.microsoft.com/office/powerpoint/2010/main" val="1614611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4129779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2297920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2893528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167733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411821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386497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86673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624830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0006079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096993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97885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72160363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774821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8073864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398907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721486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944036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1538521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6289882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3389162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21251207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5CB4F6F-F335-431F-953E-7C1CE157592C}" type="datetimeFigureOut">
              <a:rPr kumimoji="1" lang="ja-JP" altLang="en-US" smtClean="0"/>
              <a:t>2016/3/22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22704896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CB4F6F-F335-431F-953E-7C1CE157592C}" type="datetimeFigureOut">
              <a:rPr kumimoji="1" lang="ja-JP" altLang="en-US" smtClean="0"/>
              <a:t>2016/3/22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E4522C-AEF0-40D7-9172-36976734F483}" type="slidenum">
              <a:rPr kumimoji="1" lang="ja-JP" altLang="en-US" smtClean="0"/>
              <a:t>‹#›</a:t>
            </a:fld>
            <a:endParaRPr kumimoji="1" lang="ja-JP" altLang="en-US"/>
          </a:p>
        </p:txBody>
      </p:sp>
    </p:spTree>
    <p:extLst>
      <p:ext uri="{BB962C8B-B14F-4D97-AF65-F5344CB8AC3E}">
        <p14:creationId xmlns:p14="http://schemas.microsoft.com/office/powerpoint/2010/main" val="131102072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FE376-9C7E-4364-8682-944A275BB15C}" type="datetimeFigureOut">
              <a:rPr lang="ja-JP" altLang="en-US" smtClean="0">
                <a:solidFill>
                  <a:prstClr val="black">
                    <a:tint val="75000"/>
                  </a:prstClr>
                </a:solidFill>
              </a:rPr>
              <a:pPr/>
              <a:t>2016/3/22</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C3D40-E5F9-4938-ABEB-8341F74C6CA7}"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184210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8.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97946" y="2603500"/>
            <a:ext cx="5715000" cy="4254500"/>
          </a:xfrm>
          <a:prstGeom prst="rect">
            <a:avLst/>
          </a:prstGeom>
        </p:spPr>
      </p:pic>
      <p:sp>
        <p:nvSpPr>
          <p:cNvPr id="2" name="テキスト ボックス 1"/>
          <p:cNvSpPr txBox="1"/>
          <p:nvPr/>
        </p:nvSpPr>
        <p:spPr>
          <a:xfrm>
            <a:off x="29609" y="89541"/>
            <a:ext cx="4758415" cy="369332"/>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black"/>
                </a:solidFill>
                <a:effectLst/>
                <a:uLnTx/>
                <a:uFillTx/>
              </a:rPr>
              <a:t>図</a:t>
            </a:r>
            <a:r>
              <a:rPr kumimoji="0" lang="en-US" altLang="ja-JP" sz="1800" b="1" i="0" u="none" strike="noStrike" kern="0" cap="none" spc="0" normalizeH="0" baseline="0" noProof="0" dirty="0">
                <a:ln>
                  <a:noFill/>
                </a:ln>
                <a:solidFill>
                  <a:prstClr val="black"/>
                </a:solidFill>
                <a:effectLst/>
                <a:uLnTx/>
                <a:uFillTx/>
              </a:rPr>
              <a:t>4</a:t>
            </a:r>
            <a:r>
              <a:rPr kumimoji="0" lang="ja-JP" altLang="en-US" sz="1800" b="1" i="0" u="none" strike="noStrike" kern="0" cap="none" spc="0" normalizeH="0" baseline="0" noProof="0" dirty="0">
                <a:ln>
                  <a:noFill/>
                </a:ln>
                <a:solidFill>
                  <a:prstClr val="black"/>
                </a:solidFill>
                <a:effectLst/>
                <a:uLnTx/>
                <a:uFillTx/>
              </a:rPr>
              <a:t>　がん患者・家族支援マップ：</a:t>
            </a:r>
            <a:r>
              <a:rPr kumimoji="0" lang="en-US" altLang="ja-JP" sz="1800" b="1" i="0" u="none" strike="noStrike" kern="0" cap="none" spc="0" normalizeH="0" baseline="0" noProof="0" dirty="0">
                <a:ln>
                  <a:noFill/>
                </a:ln>
                <a:solidFill>
                  <a:prstClr val="black"/>
                </a:solidFill>
                <a:effectLst/>
                <a:uLnTx/>
                <a:uFillTx/>
              </a:rPr>
              <a:t>A</a:t>
            </a:r>
            <a:r>
              <a:rPr kumimoji="0" lang="ja-JP" altLang="en-US" sz="1800" b="1" i="0" u="none" strike="noStrike" kern="0" cap="none" spc="0" normalizeH="0" baseline="0" noProof="0" dirty="0">
                <a:ln>
                  <a:noFill/>
                </a:ln>
                <a:solidFill>
                  <a:prstClr val="black"/>
                </a:solidFill>
                <a:effectLst/>
                <a:uLnTx/>
                <a:uFillTx/>
              </a:rPr>
              <a:t>小規模離島</a:t>
            </a:r>
          </a:p>
        </p:txBody>
      </p:sp>
      <p:sp>
        <p:nvSpPr>
          <p:cNvPr id="5" name="角丸四角形 4"/>
          <p:cNvSpPr/>
          <p:nvPr/>
        </p:nvSpPr>
        <p:spPr>
          <a:xfrm>
            <a:off x="39598" y="596662"/>
            <a:ext cx="4748426" cy="4320480"/>
          </a:xfrm>
          <a:prstGeom prst="roundRect">
            <a:avLst/>
          </a:prstGeom>
          <a:gradFill>
            <a:gsLst>
              <a:gs pos="0">
                <a:schemeClr val="accent1">
                  <a:lumMod val="60000"/>
                  <a:lumOff val="40000"/>
                </a:schemeClr>
              </a:gs>
              <a:gs pos="50000">
                <a:schemeClr val="accent1">
                  <a:tint val="44500"/>
                  <a:satMod val="160000"/>
                </a:schemeClr>
              </a:gs>
              <a:gs pos="100000">
                <a:schemeClr val="accent1">
                  <a:tint val="23500"/>
                  <a:satMod val="160000"/>
                </a:schemeClr>
              </a:gs>
            </a:gsLst>
            <a:lin ang="5400000" scaled="0"/>
          </a:gra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i="0" u="sng" strike="noStrike" kern="0" cap="none" spc="0" normalizeH="0" baseline="0" noProof="0" dirty="0">
                <a:ln>
                  <a:noFill/>
                </a:ln>
                <a:solidFill>
                  <a:prstClr val="black"/>
                </a:solidFill>
                <a:effectLst/>
                <a:uLnTx/>
                <a:uFillTx/>
              </a:rPr>
              <a:t>①</a:t>
            </a:r>
            <a:r>
              <a:rPr kumimoji="0" lang="en-US" altLang="ja-JP" sz="1400" b="1" i="0" u="sng" strike="noStrike" kern="0" cap="none" spc="0" normalizeH="0" baseline="0" noProof="0" dirty="0">
                <a:ln>
                  <a:noFill/>
                </a:ln>
                <a:solidFill>
                  <a:prstClr val="black"/>
                </a:solidFill>
                <a:effectLst/>
                <a:uLnTx/>
                <a:uFillTx/>
              </a:rPr>
              <a:t>A</a:t>
            </a:r>
            <a:r>
              <a:rPr kumimoji="0" lang="ja-JP" altLang="en-US" sz="1400" b="1" i="0" u="sng" strike="noStrike" kern="0" cap="none" spc="0" normalizeH="0" baseline="0" noProof="0" dirty="0">
                <a:ln>
                  <a:noFill/>
                </a:ln>
                <a:solidFill>
                  <a:prstClr val="black"/>
                </a:solidFill>
                <a:effectLst/>
                <a:uLnTx/>
                <a:uFillTx/>
              </a:rPr>
              <a:t>診療所：</a:t>
            </a:r>
            <a:r>
              <a:rPr kumimoji="0" lang="en-US" altLang="ja-JP" sz="1400" b="1" i="0" u="sng" strike="noStrike" kern="0" cap="none" spc="0" normalizeH="0" baseline="0" noProof="0" dirty="0">
                <a:ln>
                  <a:noFill/>
                </a:ln>
                <a:solidFill>
                  <a:prstClr val="black"/>
                </a:solidFill>
                <a:effectLst/>
                <a:uLnTx/>
                <a:uFillTx/>
              </a:rPr>
              <a:t>0980-7</a:t>
            </a:r>
            <a:r>
              <a:rPr kumimoji="0" lang="ja-JP" altLang="en-US" sz="1400" b="1" i="0" u="sng" strike="noStrike" kern="0" cap="none" spc="0" normalizeH="0" baseline="0" noProof="0" dirty="0">
                <a:ln>
                  <a:noFill/>
                </a:ln>
                <a:solidFill>
                  <a:prstClr val="black"/>
                </a:solidFill>
                <a:effectLst/>
                <a:uLnTx/>
                <a:uFillTx/>
              </a:rPr>
              <a:t>○</a:t>
            </a:r>
            <a:r>
              <a:rPr kumimoji="0" lang="en-US" altLang="ja-JP" sz="1400" b="1" i="0" u="sng" strike="noStrike" kern="0" cap="none" spc="0" normalizeH="0" baseline="0" noProof="0" dirty="0">
                <a:ln>
                  <a:noFill/>
                </a:ln>
                <a:solidFill>
                  <a:prstClr val="black"/>
                </a:solidFill>
                <a:effectLst/>
                <a:uLnTx/>
                <a:uFillTx/>
              </a:rPr>
              <a:t>-</a:t>
            </a:r>
            <a:r>
              <a:rPr kumimoji="0" lang="ja-JP" altLang="en-US" sz="1400" b="1" i="0" u="sng" strike="noStrike" kern="0" cap="none" spc="0" normalizeH="0" baseline="0" noProof="0" dirty="0">
                <a:ln>
                  <a:noFill/>
                </a:ln>
                <a:solidFill>
                  <a:prstClr val="black"/>
                </a:solidFill>
                <a:effectLst/>
                <a:uLnTx/>
                <a:uFillTx/>
              </a:rPr>
              <a:t>○○○○</a:t>
            </a:r>
            <a:endParaRPr kumimoji="0" lang="en-US" altLang="ja-JP" sz="14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・がん診療に関する一般的な情報等の相談</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・一部の化学療法　</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a:t>
            </a:r>
            <a:r>
              <a:rPr kumimoji="0" lang="en-US" altLang="ja-JP" sz="1400" b="0" i="0" u="none" strike="noStrike" kern="0" cap="none" spc="0" normalizeH="0" baseline="0" noProof="0" dirty="0">
                <a:ln>
                  <a:noFill/>
                </a:ln>
                <a:solidFill>
                  <a:prstClr val="black"/>
                </a:solidFill>
                <a:effectLst/>
                <a:uLnTx/>
                <a:uFillTx/>
              </a:rPr>
              <a:t>2</a:t>
            </a:r>
            <a:r>
              <a:rPr kumimoji="0" lang="ja-JP" altLang="en-US" sz="1400" b="0" i="0" u="none" strike="noStrike" kern="0" cap="none" spc="0" normalizeH="0" baseline="0" noProof="0" dirty="0">
                <a:ln>
                  <a:noFill/>
                </a:ln>
                <a:solidFill>
                  <a:prstClr val="black"/>
                </a:solidFill>
                <a:effectLst/>
                <a:uLnTx/>
                <a:uFillTx/>
              </a:rPr>
              <a:t>次検診の相談</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・在宅療養・痛みのコントロールに関する相談</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・在宅療養時に医師の往診・看護師の訪問看護で対応</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a:t>
            </a:r>
            <a:r>
              <a:rPr kumimoji="0" lang="ja-JP" altLang="en-US" sz="1400" b="0" i="0" u="none" strike="noStrike" kern="0" cap="none" spc="0" normalizeH="0" baseline="0" noProof="0">
                <a:ln>
                  <a:noFill/>
                </a:ln>
                <a:solidFill>
                  <a:prstClr val="black"/>
                </a:solidFill>
                <a:effectLst/>
                <a:uLnTx/>
                <a:uFillTx/>
              </a:rPr>
              <a:t>島での看取りについての相談</a:t>
            </a:r>
            <a:r>
              <a:rPr kumimoji="0" lang="ja-JP" altLang="en-US" sz="1400" b="0" i="0" u="none" strike="noStrike" kern="0" cap="none" spc="0" normalizeH="0" baseline="0" noProof="0" dirty="0">
                <a:ln>
                  <a:noFill/>
                </a:ln>
                <a:solidFill>
                  <a:prstClr val="black"/>
                </a:solidFill>
                <a:effectLst/>
                <a:uLnTx/>
                <a:uFillTx/>
              </a:rPr>
              <a:t>・対応</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i="0" u="sng" strike="noStrike" kern="0" cap="none" spc="0" normalizeH="0" baseline="0" noProof="0" dirty="0">
                <a:ln>
                  <a:noFill/>
                </a:ln>
                <a:solidFill>
                  <a:prstClr val="black"/>
                </a:solidFill>
                <a:effectLst/>
                <a:uLnTx/>
                <a:uFillTx/>
              </a:rPr>
              <a:t>②</a:t>
            </a:r>
            <a:r>
              <a:rPr kumimoji="0" lang="en-US" altLang="ja-JP" sz="1400" b="1" i="0" u="sng" strike="noStrike" kern="0" cap="none" spc="0" normalizeH="0" baseline="0" noProof="0" dirty="0">
                <a:ln>
                  <a:noFill/>
                </a:ln>
                <a:solidFill>
                  <a:prstClr val="black"/>
                </a:solidFill>
                <a:effectLst/>
                <a:uLnTx/>
                <a:uFillTx/>
              </a:rPr>
              <a:t>A</a:t>
            </a:r>
            <a:r>
              <a:rPr kumimoji="0" lang="ja-JP" altLang="en-US" sz="1400" b="1" i="0" u="sng" strike="noStrike" kern="0" cap="none" spc="0" normalizeH="0" baseline="0" noProof="0" dirty="0">
                <a:ln>
                  <a:noFill/>
                </a:ln>
                <a:solidFill>
                  <a:prstClr val="black"/>
                </a:solidFill>
                <a:effectLst/>
                <a:uLnTx/>
                <a:uFillTx/>
              </a:rPr>
              <a:t>村役場　住民福祉課：</a:t>
            </a:r>
            <a:r>
              <a:rPr kumimoji="0" lang="en-US" altLang="ja-JP" sz="1400" b="1" i="0" u="sng" strike="noStrike" kern="0" cap="none" spc="0" normalizeH="0" baseline="0" noProof="0" dirty="0">
                <a:ln>
                  <a:noFill/>
                </a:ln>
                <a:solidFill>
                  <a:prstClr val="black"/>
                </a:solidFill>
                <a:effectLst/>
                <a:uLnTx/>
                <a:uFillTx/>
              </a:rPr>
              <a:t>0980-7</a:t>
            </a:r>
            <a:r>
              <a:rPr kumimoji="0" lang="ja-JP" altLang="en-US" sz="1400" b="1" i="0" u="sng" strike="noStrike" kern="0" cap="none" spc="0" normalizeH="0" baseline="0" noProof="0" dirty="0">
                <a:ln>
                  <a:noFill/>
                </a:ln>
                <a:solidFill>
                  <a:prstClr val="black"/>
                </a:solidFill>
                <a:effectLst/>
                <a:uLnTx/>
                <a:uFillTx/>
              </a:rPr>
              <a:t>○</a:t>
            </a:r>
            <a:r>
              <a:rPr kumimoji="0" lang="en-US" altLang="ja-JP" sz="1400" b="1" i="0" u="sng" strike="noStrike" kern="0" cap="none" spc="0" normalizeH="0" baseline="0" noProof="0" dirty="0">
                <a:ln>
                  <a:noFill/>
                </a:ln>
                <a:solidFill>
                  <a:prstClr val="black"/>
                </a:solidFill>
                <a:effectLst/>
                <a:uLnTx/>
                <a:uFillTx/>
              </a:rPr>
              <a:t>-</a:t>
            </a:r>
            <a:r>
              <a:rPr kumimoji="0" lang="ja-JP" altLang="en-US" sz="1400" b="1" i="0" u="sng" strike="noStrike" kern="0" cap="none" spc="0" normalizeH="0" baseline="0" noProof="0" dirty="0">
                <a:ln>
                  <a:noFill/>
                </a:ln>
                <a:solidFill>
                  <a:prstClr val="black"/>
                </a:solidFill>
                <a:effectLst/>
                <a:uLnTx/>
                <a:uFillTx/>
              </a:rPr>
              <a:t>○○○○</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・がん検診に関する相談</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・島外でがん治療が必要となる場合の渡航費助成の</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　手続きに関する相談</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・要介護認定を受けるための手続きに関する相談</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i="0" u="sng" strike="noStrike" kern="0" cap="none" spc="0" normalizeH="0" baseline="0" noProof="0" dirty="0">
                <a:ln>
                  <a:noFill/>
                </a:ln>
                <a:solidFill>
                  <a:prstClr val="black"/>
                </a:solidFill>
                <a:effectLst/>
                <a:uLnTx/>
                <a:uFillTx/>
              </a:rPr>
              <a:t>③高齢者福祉センター：</a:t>
            </a:r>
            <a:r>
              <a:rPr kumimoji="0" lang="en-US" altLang="ja-JP" sz="1400" b="1" i="0" u="sng" strike="noStrike" kern="0" cap="none" spc="0" normalizeH="0" baseline="0" noProof="0" dirty="0">
                <a:ln>
                  <a:noFill/>
                </a:ln>
                <a:solidFill>
                  <a:prstClr val="black"/>
                </a:solidFill>
                <a:effectLst/>
                <a:uLnTx/>
                <a:uFillTx/>
              </a:rPr>
              <a:t>0980-7</a:t>
            </a:r>
            <a:r>
              <a:rPr kumimoji="0" lang="ja-JP" altLang="en-US" sz="1400" b="1" i="0" u="sng" strike="noStrike" kern="0" cap="none" spc="0" normalizeH="0" baseline="0" noProof="0" dirty="0">
                <a:ln>
                  <a:noFill/>
                </a:ln>
                <a:solidFill>
                  <a:prstClr val="black"/>
                </a:solidFill>
                <a:effectLst/>
                <a:uLnTx/>
                <a:uFillTx/>
              </a:rPr>
              <a:t>○</a:t>
            </a:r>
            <a:r>
              <a:rPr kumimoji="0" lang="en-US" altLang="ja-JP" sz="1400" b="1" i="0" u="sng" strike="noStrike" kern="0" cap="none" spc="0" normalizeH="0" baseline="0" noProof="0" dirty="0">
                <a:ln>
                  <a:noFill/>
                </a:ln>
                <a:solidFill>
                  <a:prstClr val="black"/>
                </a:solidFill>
                <a:effectLst/>
                <a:uLnTx/>
                <a:uFillTx/>
              </a:rPr>
              <a:t>-</a:t>
            </a:r>
            <a:r>
              <a:rPr kumimoji="0" lang="ja-JP" altLang="en-US" sz="1400" b="1" i="0" u="sng" strike="noStrike" kern="0" cap="none" spc="0" normalizeH="0" baseline="0" noProof="0" dirty="0">
                <a:ln>
                  <a:noFill/>
                </a:ln>
                <a:solidFill>
                  <a:prstClr val="black"/>
                </a:solidFill>
                <a:effectLst/>
                <a:uLnTx/>
                <a:uFillTx/>
              </a:rPr>
              <a:t>○○○○</a:t>
            </a:r>
            <a:endParaRPr kumimoji="0" lang="en-US" altLang="ja-JP" sz="14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・必要に応じて訪問介護の実施</a:t>
            </a:r>
            <a:endParaRPr kumimoji="0" lang="en-US" altLang="ja-JP" sz="14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・ショートステイの実施</a:t>
            </a:r>
          </a:p>
        </p:txBody>
      </p:sp>
      <p:sp>
        <p:nvSpPr>
          <p:cNvPr id="3" name="テキスト ボックス 2"/>
          <p:cNvSpPr txBox="1"/>
          <p:nvPr/>
        </p:nvSpPr>
        <p:spPr>
          <a:xfrm>
            <a:off x="6156000" y="3708000"/>
            <a:ext cx="432048"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black"/>
                </a:solidFill>
                <a:effectLst/>
                <a:uLnTx/>
                <a:uFillTx/>
              </a:rPr>
              <a:t>①</a:t>
            </a:r>
          </a:p>
        </p:txBody>
      </p:sp>
      <p:sp>
        <p:nvSpPr>
          <p:cNvPr id="7" name="テキスト ボックス 6"/>
          <p:cNvSpPr txBox="1"/>
          <p:nvPr/>
        </p:nvSpPr>
        <p:spPr>
          <a:xfrm>
            <a:off x="6336000" y="3636000"/>
            <a:ext cx="420201"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black"/>
                </a:solidFill>
                <a:effectLst/>
                <a:uLnTx/>
                <a:uFillTx/>
              </a:rPr>
              <a:t>②</a:t>
            </a:r>
          </a:p>
        </p:txBody>
      </p:sp>
      <p:sp>
        <p:nvSpPr>
          <p:cNvPr id="8" name="テキスト ボックス 7"/>
          <p:cNvSpPr txBox="1"/>
          <p:nvPr/>
        </p:nvSpPr>
        <p:spPr>
          <a:xfrm>
            <a:off x="5904000" y="3600000"/>
            <a:ext cx="443895"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black"/>
                </a:solidFill>
                <a:effectLst/>
                <a:uLnTx/>
                <a:uFillTx/>
              </a:rPr>
              <a:t>③</a:t>
            </a:r>
          </a:p>
        </p:txBody>
      </p:sp>
      <p:sp>
        <p:nvSpPr>
          <p:cNvPr id="6" name="角丸四角形 5"/>
          <p:cNvSpPr/>
          <p:nvPr/>
        </p:nvSpPr>
        <p:spPr>
          <a:xfrm>
            <a:off x="4788024" y="620688"/>
            <a:ext cx="4211960" cy="2160239"/>
          </a:xfrm>
          <a:prstGeom prst="roundRect">
            <a:avLst/>
          </a:prstGeom>
          <a:solidFill>
            <a:schemeClr val="accent5">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300" b="1" i="0" u="sng" strike="noStrike" kern="0" cap="none" spc="0" normalizeH="0" baseline="0" noProof="0" dirty="0">
                <a:ln>
                  <a:noFill/>
                </a:ln>
                <a:solidFill>
                  <a:prstClr val="black"/>
                </a:solidFill>
                <a:effectLst/>
                <a:uLnTx/>
                <a:uFillTx/>
              </a:rPr>
              <a:t>◆がん相談・サポート</a:t>
            </a:r>
            <a:r>
              <a:rPr kumimoji="0" lang="en-US" altLang="ja-JP" sz="1300" b="1" i="0" u="sng" strike="noStrike" kern="0" cap="none" spc="0" normalizeH="0" baseline="0" noProof="0" dirty="0">
                <a:ln>
                  <a:noFill/>
                </a:ln>
                <a:solidFill>
                  <a:prstClr val="black"/>
                </a:solidFill>
                <a:effectLst/>
                <a:uLnTx/>
                <a:uFillTx/>
              </a:rPr>
              <a:t>(</a:t>
            </a:r>
            <a:r>
              <a:rPr kumimoji="0" lang="ja-JP" altLang="en-US" sz="1300" b="1" i="0" u="sng" strike="noStrike" kern="0" cap="none" spc="0" normalizeH="0" baseline="0" noProof="0" dirty="0">
                <a:ln>
                  <a:noFill/>
                </a:ln>
                <a:solidFill>
                  <a:prstClr val="black"/>
                </a:solidFill>
                <a:effectLst/>
                <a:uLnTx/>
                <a:uFillTx/>
              </a:rPr>
              <a:t>秘密は厳守します</a:t>
            </a:r>
            <a:r>
              <a:rPr kumimoji="0" lang="en-US" altLang="ja-JP" sz="1300" b="1" i="0" u="sng"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300" b="1" i="0" u="none" strike="noStrike" kern="0" cap="none" spc="0" normalizeH="0" baseline="0" noProof="0" dirty="0">
                <a:ln>
                  <a:noFill/>
                </a:ln>
                <a:solidFill>
                  <a:prstClr val="black"/>
                </a:solidFill>
                <a:effectLst/>
                <a:uLnTx/>
                <a:uFillTx/>
              </a:rPr>
              <a:t>1.</a:t>
            </a:r>
            <a:r>
              <a:rPr kumimoji="0" lang="ja-JP" altLang="en-US" sz="1300" b="1" i="0" u="none" strike="noStrike" kern="0" cap="none" spc="0" normalizeH="0" baseline="0" noProof="0" dirty="0">
                <a:ln>
                  <a:noFill/>
                </a:ln>
                <a:solidFill>
                  <a:prstClr val="black"/>
                </a:solidFill>
                <a:effectLst/>
                <a:uLnTx/>
                <a:uFillTx/>
              </a:rPr>
              <a:t>がん相談ホットライン</a:t>
            </a:r>
            <a:r>
              <a:rPr kumimoji="0" lang="en-US" altLang="ja-JP" sz="1300" b="0" i="0" u="none" strike="noStrike" kern="0" cap="none" spc="0" normalizeH="0" baseline="0" noProof="0" dirty="0">
                <a:ln>
                  <a:noFill/>
                </a:ln>
                <a:solidFill>
                  <a:prstClr val="black"/>
                </a:solidFill>
                <a:effectLst/>
                <a:uLnTx/>
                <a:uFillTx/>
              </a:rPr>
              <a:t>(</a:t>
            </a:r>
            <a:r>
              <a:rPr kumimoji="0" lang="ja-JP" altLang="en-US" sz="1300" b="0" i="0" u="none" strike="noStrike" kern="0" cap="none" spc="0" normalizeH="0" baseline="0" noProof="0" dirty="0">
                <a:ln>
                  <a:noFill/>
                </a:ln>
                <a:solidFill>
                  <a:prstClr val="black"/>
                </a:solidFill>
                <a:effectLst/>
                <a:uLnTx/>
                <a:uFillTx/>
              </a:rPr>
              <a:t>生活関連の電話相談</a:t>
            </a:r>
            <a:r>
              <a:rPr kumimoji="0" lang="en-US" altLang="ja-JP" sz="13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300" b="0" i="0" u="none" strike="noStrike" kern="0" cap="none" spc="0" normalizeH="0" baseline="0" noProof="0" dirty="0">
                <a:ln>
                  <a:noFill/>
                </a:ln>
                <a:solidFill>
                  <a:prstClr val="black"/>
                </a:solidFill>
                <a:effectLst/>
                <a:uLnTx/>
                <a:uFillTx/>
              </a:rPr>
              <a:t>03-3562-7830(</a:t>
            </a:r>
            <a:r>
              <a:rPr kumimoji="0" lang="ja-JP" altLang="en-US" sz="1300" b="0" i="0" u="none" strike="noStrike" kern="0" cap="none" spc="0" normalizeH="0" baseline="0" noProof="0" dirty="0">
                <a:ln>
                  <a:noFill/>
                </a:ln>
                <a:solidFill>
                  <a:prstClr val="black"/>
                </a:solidFill>
                <a:effectLst/>
                <a:uLnTx/>
                <a:uFillTx/>
              </a:rPr>
              <a:t>祝日を除く毎日　</a:t>
            </a:r>
            <a:r>
              <a:rPr kumimoji="0" lang="en-US" altLang="ja-JP" sz="1300" b="0" i="0" u="none" strike="noStrike" kern="0" cap="none" spc="0" normalizeH="0" baseline="0" noProof="0" dirty="0">
                <a:ln>
                  <a:noFill/>
                </a:ln>
                <a:solidFill>
                  <a:prstClr val="black"/>
                </a:solidFill>
                <a:effectLst/>
                <a:uLnTx/>
                <a:uFillTx/>
              </a:rPr>
              <a:t>10</a:t>
            </a:r>
            <a:r>
              <a:rPr kumimoji="0" lang="ja-JP" altLang="en-US" sz="1300" b="0" i="0" u="none" strike="noStrike" kern="0" cap="none" spc="0" normalizeH="0" baseline="0" noProof="0" dirty="0">
                <a:ln>
                  <a:noFill/>
                </a:ln>
                <a:solidFill>
                  <a:prstClr val="black"/>
                </a:solidFill>
                <a:effectLst/>
                <a:uLnTx/>
                <a:uFillTx/>
              </a:rPr>
              <a:t>時～</a:t>
            </a:r>
            <a:r>
              <a:rPr kumimoji="0" lang="en-US" altLang="ja-JP" sz="1300" b="0" i="0" u="none" strike="noStrike" kern="0" cap="none" spc="0" normalizeH="0" baseline="0" noProof="0" dirty="0">
                <a:ln>
                  <a:noFill/>
                </a:ln>
                <a:solidFill>
                  <a:prstClr val="black"/>
                </a:solidFill>
                <a:effectLst/>
                <a:uLnTx/>
                <a:uFillTx/>
              </a:rPr>
              <a:t>18</a:t>
            </a:r>
            <a:r>
              <a:rPr kumimoji="0" lang="ja-JP" altLang="en-US" sz="1300" b="0" i="0" u="none" strike="noStrike" kern="0" cap="none" spc="0" normalizeH="0" baseline="0" noProof="0" dirty="0">
                <a:ln>
                  <a:noFill/>
                </a:ln>
                <a:solidFill>
                  <a:prstClr val="black"/>
                </a:solidFill>
                <a:effectLst/>
                <a:uLnTx/>
                <a:uFillTx/>
              </a:rPr>
              <a:t>時</a:t>
            </a:r>
            <a:r>
              <a:rPr kumimoji="0" lang="en-US" altLang="ja-JP" sz="13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300" b="0" i="0" u="none" strike="noStrike" kern="0" cap="none" spc="0" normalizeH="0" baseline="0" noProof="0" dirty="0">
                <a:ln>
                  <a:noFill/>
                </a:ln>
                <a:solidFill>
                  <a:prstClr val="black"/>
                </a:solidFill>
                <a:effectLst/>
                <a:uLnTx/>
                <a:uFillTx/>
              </a:rPr>
              <a:t>看護師・社会福祉士が対応　相談無料　原則</a:t>
            </a:r>
            <a:r>
              <a:rPr kumimoji="0" lang="en-US" altLang="ja-JP" sz="1300" b="0" i="0" u="none" strike="noStrike" kern="0" cap="none" spc="0" normalizeH="0" baseline="0" noProof="0" dirty="0">
                <a:ln>
                  <a:noFill/>
                </a:ln>
                <a:solidFill>
                  <a:prstClr val="black"/>
                </a:solidFill>
                <a:effectLst/>
                <a:uLnTx/>
                <a:uFillTx/>
              </a:rPr>
              <a:t>20</a:t>
            </a:r>
            <a:r>
              <a:rPr kumimoji="0" lang="ja-JP" altLang="en-US" sz="1300" b="0" i="0" u="none" strike="noStrike" kern="0" cap="none" spc="0" normalizeH="0" baseline="0" noProof="0" dirty="0">
                <a:ln>
                  <a:noFill/>
                </a:ln>
                <a:solidFill>
                  <a:prstClr val="black"/>
                </a:solidFill>
                <a:effectLst/>
                <a:uLnTx/>
                <a:uFillTx/>
              </a:rPr>
              <a:t>分</a:t>
            </a:r>
            <a:endParaRPr kumimoji="0" lang="en-US" altLang="ja-JP" sz="13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3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300" b="1" i="0" u="none" strike="noStrike" kern="0" cap="none" spc="0" normalizeH="0" baseline="0" noProof="0" dirty="0">
                <a:ln>
                  <a:noFill/>
                </a:ln>
                <a:solidFill>
                  <a:prstClr val="black"/>
                </a:solidFill>
                <a:effectLst/>
                <a:uLnTx/>
                <a:uFillTx/>
              </a:rPr>
              <a:t>2.</a:t>
            </a:r>
            <a:r>
              <a:rPr kumimoji="0" lang="ja-JP" altLang="en-US" sz="1300" b="1" i="0" u="none" strike="noStrike" kern="0" cap="none" spc="0" normalizeH="0" baseline="0" noProof="0" dirty="0">
                <a:ln>
                  <a:noFill/>
                </a:ln>
                <a:solidFill>
                  <a:prstClr val="black"/>
                </a:solidFill>
                <a:effectLst/>
                <a:uLnTx/>
                <a:uFillTx/>
              </a:rPr>
              <a:t>医師による電話相談</a:t>
            </a:r>
            <a:r>
              <a:rPr kumimoji="0" lang="en-US" altLang="ja-JP" sz="1300" b="1" i="0" u="none" strike="noStrike" kern="0" cap="none" spc="0" normalizeH="0" baseline="0" noProof="0" dirty="0">
                <a:ln>
                  <a:noFill/>
                </a:ln>
                <a:solidFill>
                  <a:prstClr val="black"/>
                </a:solidFill>
                <a:effectLst/>
                <a:uLnTx/>
                <a:uFillTx/>
              </a:rPr>
              <a:t>(</a:t>
            </a:r>
            <a:r>
              <a:rPr kumimoji="0" lang="ja-JP" altLang="en-US" sz="1300" b="1" i="0" u="sng" strike="noStrike" kern="0" cap="none" spc="0" normalizeH="0" baseline="0" noProof="0" dirty="0">
                <a:ln>
                  <a:noFill/>
                </a:ln>
                <a:solidFill>
                  <a:prstClr val="black"/>
                </a:solidFill>
                <a:effectLst/>
                <a:uLnTx/>
                <a:uFillTx/>
              </a:rPr>
              <a:t>事前予約制</a:t>
            </a:r>
            <a:r>
              <a:rPr kumimoji="0" lang="en-US" altLang="ja-JP" sz="1300" b="1"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300" b="0" i="0" u="none" strike="noStrike" kern="0" cap="none" spc="0" normalizeH="0" baseline="0" noProof="0" dirty="0">
                <a:ln>
                  <a:noFill/>
                </a:ln>
                <a:solidFill>
                  <a:prstClr val="black"/>
                </a:solidFill>
                <a:effectLst/>
                <a:uLnTx/>
                <a:uFillTx/>
              </a:rPr>
              <a:t>電話相談予約窓口：</a:t>
            </a:r>
            <a:r>
              <a:rPr kumimoji="0" lang="en-US" altLang="ja-JP" sz="1300" b="0" i="0" u="none" strike="noStrike" kern="0" cap="none" spc="0" normalizeH="0" baseline="0" noProof="0" dirty="0">
                <a:ln>
                  <a:noFill/>
                </a:ln>
                <a:solidFill>
                  <a:prstClr val="black"/>
                </a:solidFill>
                <a:effectLst/>
                <a:uLnTx/>
                <a:uFillTx/>
              </a:rPr>
              <a:t>03-3562-8015(</a:t>
            </a:r>
            <a:r>
              <a:rPr kumimoji="0" lang="ja-JP" altLang="en-US" sz="1300" b="0" i="0" u="none" strike="noStrike" kern="0" cap="none" spc="0" normalizeH="0" baseline="0" noProof="0" dirty="0">
                <a:ln>
                  <a:noFill/>
                </a:ln>
                <a:solidFill>
                  <a:prstClr val="black"/>
                </a:solidFill>
                <a:effectLst/>
                <a:uLnTx/>
                <a:uFillTx/>
              </a:rPr>
              <a:t>月～金</a:t>
            </a:r>
            <a:r>
              <a:rPr kumimoji="0" lang="en-US" altLang="ja-JP" sz="1300" b="0" i="0" u="none" strike="noStrike" kern="0" cap="none" spc="0" normalizeH="0" baseline="0" noProof="0" dirty="0">
                <a:ln>
                  <a:noFill/>
                </a:ln>
                <a:solidFill>
                  <a:prstClr val="black"/>
                </a:solidFill>
                <a:effectLst/>
                <a:uLnTx/>
                <a:uFillTx/>
              </a:rPr>
              <a:t>10</a:t>
            </a:r>
            <a:r>
              <a:rPr kumimoji="0" lang="ja-JP" altLang="en-US" sz="1300" b="0" i="0" u="none" strike="noStrike" kern="0" cap="none" spc="0" normalizeH="0" baseline="0" noProof="0" dirty="0">
                <a:ln>
                  <a:noFill/>
                </a:ln>
                <a:solidFill>
                  <a:prstClr val="black"/>
                </a:solidFill>
                <a:effectLst/>
                <a:uLnTx/>
                <a:uFillTx/>
              </a:rPr>
              <a:t>時～</a:t>
            </a:r>
            <a:r>
              <a:rPr kumimoji="0" lang="en-US" altLang="ja-JP" sz="1300" b="0" i="0" u="none" strike="noStrike" kern="0" cap="none" spc="0" normalizeH="0" baseline="0" noProof="0" dirty="0">
                <a:ln>
                  <a:noFill/>
                </a:ln>
                <a:solidFill>
                  <a:prstClr val="black"/>
                </a:solidFill>
                <a:effectLst/>
                <a:uLnTx/>
                <a:uFillTx/>
              </a:rPr>
              <a:t>17</a:t>
            </a:r>
            <a:r>
              <a:rPr kumimoji="0" lang="ja-JP" altLang="en-US" sz="1300" b="0" i="0" u="none" strike="noStrike" kern="0" cap="none" spc="0" normalizeH="0" baseline="0" noProof="0" dirty="0">
                <a:ln>
                  <a:noFill/>
                </a:ln>
                <a:solidFill>
                  <a:prstClr val="black"/>
                </a:solidFill>
                <a:effectLst/>
                <a:uLnTx/>
                <a:uFillTx/>
              </a:rPr>
              <a:t>時</a:t>
            </a:r>
            <a:r>
              <a:rPr kumimoji="0" lang="en-US" altLang="ja-JP" sz="13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300" b="0" i="0" u="none" strike="noStrike" kern="0" cap="none" spc="0" normalizeH="0" baseline="0" noProof="0" dirty="0">
                <a:ln>
                  <a:noFill/>
                </a:ln>
                <a:solidFill>
                  <a:prstClr val="black"/>
                </a:solidFill>
                <a:effectLst/>
                <a:uLnTx/>
                <a:uFillTx/>
              </a:rPr>
              <a:t>相談時間は</a:t>
            </a:r>
            <a:r>
              <a:rPr kumimoji="0" lang="en-US" altLang="ja-JP" sz="1300" b="0" i="0" u="none" strike="noStrike" kern="0" cap="none" spc="0" normalizeH="0" baseline="0" noProof="0" dirty="0">
                <a:ln>
                  <a:noFill/>
                </a:ln>
                <a:solidFill>
                  <a:prstClr val="black"/>
                </a:solidFill>
                <a:effectLst/>
                <a:uLnTx/>
                <a:uFillTx/>
              </a:rPr>
              <a:t>20</a:t>
            </a:r>
            <a:r>
              <a:rPr kumimoji="0" lang="ja-JP" altLang="en-US" sz="1300" b="0" i="0" u="none" strike="noStrike" kern="0" cap="none" spc="0" normalizeH="0" baseline="0" noProof="0" dirty="0">
                <a:ln>
                  <a:noFill/>
                </a:ln>
                <a:solidFill>
                  <a:prstClr val="black"/>
                </a:solidFill>
                <a:effectLst/>
                <a:uLnTx/>
                <a:uFillTx/>
              </a:rPr>
              <a:t>分</a:t>
            </a:r>
            <a:r>
              <a:rPr kumimoji="0" lang="en-US" altLang="ja-JP" sz="1300" b="0" i="0" u="none" strike="noStrike" kern="0" cap="none" spc="0" normalizeH="0" baseline="0" noProof="0" dirty="0">
                <a:ln>
                  <a:noFill/>
                </a:ln>
                <a:solidFill>
                  <a:prstClr val="black"/>
                </a:solidFill>
                <a:effectLst/>
                <a:uLnTx/>
                <a:uFillTx/>
              </a:rPr>
              <a:t>(1</a:t>
            </a:r>
            <a:r>
              <a:rPr kumimoji="0" lang="ja-JP" altLang="en-US" sz="1300" b="0" i="0" u="none" strike="noStrike" kern="0" cap="none" spc="0" normalizeH="0" baseline="0" noProof="0" dirty="0">
                <a:ln>
                  <a:noFill/>
                </a:ln>
                <a:solidFill>
                  <a:prstClr val="black"/>
                </a:solidFill>
                <a:effectLst/>
                <a:uLnTx/>
                <a:uFillTx/>
              </a:rPr>
              <a:t>週間前の月曜日より予約可能</a:t>
            </a:r>
            <a:r>
              <a:rPr kumimoji="0" lang="en-US" altLang="ja-JP" sz="13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300" b="0" i="0" u="none" strike="noStrike" kern="0" cap="none" spc="0" normalizeH="0" baseline="0" noProof="0" dirty="0">
                <a:ln>
                  <a:noFill/>
                </a:ln>
                <a:solidFill>
                  <a:prstClr val="black"/>
                </a:solidFill>
                <a:effectLst/>
                <a:uLnTx/>
                <a:uFillTx/>
              </a:rPr>
              <a:t>国立がん研究センターやがん研有明病院の現役、</a:t>
            </a:r>
            <a:r>
              <a:rPr kumimoji="0" lang="en-US" altLang="ja-JP" sz="1300" b="0" i="0" u="none" strike="noStrike" kern="0" cap="none" spc="0" normalizeH="0" baseline="0" noProof="0" dirty="0">
                <a:ln>
                  <a:noFill/>
                </a:ln>
                <a:solidFill>
                  <a:prstClr val="black"/>
                </a:solidFill>
                <a:effectLst/>
                <a:uLnTx/>
                <a:uFillTx/>
              </a:rPr>
              <a:t>OB</a:t>
            </a:r>
            <a:r>
              <a:rPr kumimoji="0" lang="ja-JP" altLang="en-US" sz="1300" b="0" i="0" u="none" strike="noStrike" kern="0" cap="none" spc="0" normalizeH="0" baseline="0" noProof="0" dirty="0">
                <a:ln>
                  <a:noFill/>
                </a:ln>
                <a:solidFill>
                  <a:prstClr val="black"/>
                </a:solidFill>
                <a:effectLst/>
                <a:uLnTx/>
                <a:uFillTx/>
              </a:rPr>
              <a:t>医師らが対応</a:t>
            </a:r>
            <a:endParaRPr kumimoji="0" lang="en-US" altLang="ja-JP" sz="1300" b="0" i="0" u="none" strike="noStrike" kern="0" cap="none" spc="0" normalizeH="0" baseline="0" noProof="0" dirty="0">
              <a:ln>
                <a:noFill/>
              </a:ln>
              <a:solidFill>
                <a:prstClr val="black"/>
              </a:solidFill>
              <a:effectLst/>
              <a:uLnTx/>
              <a:uFillTx/>
            </a:endParaRPr>
          </a:p>
        </p:txBody>
      </p:sp>
    </p:spTree>
    <p:extLst>
      <p:ext uri="{BB962C8B-B14F-4D97-AF65-F5344CB8AC3E}">
        <p14:creationId xmlns:p14="http://schemas.microsoft.com/office/powerpoint/2010/main" val="21396425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9609" y="89541"/>
            <a:ext cx="4758415" cy="369332"/>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black"/>
                </a:solidFill>
                <a:effectLst/>
                <a:uLnTx/>
                <a:uFillTx/>
              </a:rPr>
              <a:t>図</a:t>
            </a:r>
            <a:r>
              <a:rPr kumimoji="0" lang="en-US" altLang="ja-JP" sz="1800" b="1" i="0" u="none" strike="noStrike" kern="0" cap="none" spc="0" normalizeH="0" baseline="0" noProof="0" dirty="0">
                <a:ln>
                  <a:noFill/>
                </a:ln>
                <a:solidFill>
                  <a:prstClr val="black"/>
                </a:solidFill>
                <a:effectLst/>
                <a:uLnTx/>
                <a:uFillTx/>
              </a:rPr>
              <a:t>5</a:t>
            </a:r>
            <a:r>
              <a:rPr kumimoji="0" lang="ja-JP" altLang="en-US" sz="1800" b="1" i="0" u="none" strike="noStrike" kern="0" cap="none" spc="0" normalizeH="0" baseline="0" noProof="0" dirty="0">
                <a:ln>
                  <a:noFill/>
                </a:ln>
                <a:solidFill>
                  <a:prstClr val="black"/>
                </a:solidFill>
                <a:effectLst/>
                <a:uLnTx/>
                <a:uFillTx/>
              </a:rPr>
              <a:t>　がん患者・家族支援マップ：</a:t>
            </a:r>
            <a:r>
              <a:rPr kumimoji="0" lang="en-US" altLang="ja-JP" sz="1800" b="1" i="0" u="none" strike="noStrike" kern="0" cap="none" spc="0" normalizeH="0" baseline="0" noProof="0" dirty="0">
                <a:ln>
                  <a:noFill/>
                </a:ln>
                <a:solidFill>
                  <a:prstClr val="black"/>
                </a:solidFill>
                <a:effectLst/>
                <a:uLnTx/>
                <a:uFillTx/>
              </a:rPr>
              <a:t>B</a:t>
            </a:r>
            <a:r>
              <a:rPr kumimoji="0" lang="ja-JP" altLang="en-US" sz="1800" b="1" i="0" u="none" strike="noStrike" kern="0" cap="none" spc="0" normalizeH="0" baseline="0" noProof="0" dirty="0">
                <a:ln>
                  <a:noFill/>
                </a:ln>
                <a:solidFill>
                  <a:prstClr val="black"/>
                </a:solidFill>
                <a:effectLst/>
                <a:uLnTx/>
                <a:uFillTx/>
              </a:rPr>
              <a:t>中核離島</a:t>
            </a:r>
          </a:p>
        </p:txBody>
      </p:sp>
      <p:pic>
        <p:nvPicPr>
          <p:cNvPr id="3" name="図 2"/>
          <p:cNvPicPr>
            <a:picLocks noChangeAspect="1"/>
          </p:cNvPicPr>
          <p:nvPr/>
        </p:nvPicPr>
        <p:blipFill>
          <a:blip r:embed="rId2" cstate="print">
            <a:extLst>
              <a:ext uri="{BEBA8EAE-BF5A-486C-A8C5-ECC9F3942E4B}">
                <a14:imgProps xmlns:a14="http://schemas.microsoft.com/office/drawing/2010/main">
                  <a14:imgLayer r:embed="rId3">
                    <a14:imgEffect>
                      <a14:sharpenSoften amount="60000"/>
                    </a14:imgEffect>
                  </a14:imgLayer>
                </a14:imgProps>
              </a:ext>
              <a:ext uri="{28A0092B-C50C-407E-A947-70E740481C1C}">
                <a14:useLocalDpi xmlns:a14="http://schemas.microsoft.com/office/drawing/2010/main" val="0"/>
              </a:ext>
            </a:extLst>
          </a:blip>
          <a:stretch>
            <a:fillRect/>
          </a:stretch>
        </p:blipFill>
        <p:spPr>
          <a:xfrm>
            <a:off x="-129212" y="1050303"/>
            <a:ext cx="5076056" cy="5662884"/>
          </a:xfrm>
          <a:prstGeom prst="rect">
            <a:avLst/>
          </a:prstGeom>
        </p:spPr>
      </p:pic>
      <p:sp>
        <p:nvSpPr>
          <p:cNvPr id="8" name="角丸四角形 7"/>
          <p:cNvSpPr/>
          <p:nvPr/>
        </p:nvSpPr>
        <p:spPr>
          <a:xfrm>
            <a:off x="1259632" y="620687"/>
            <a:ext cx="3600400" cy="3261057"/>
          </a:xfrm>
          <a:prstGeom prst="roundRect">
            <a:avLst/>
          </a:prstGeom>
          <a:gradFill>
            <a:gsLst>
              <a:gs pos="0">
                <a:schemeClr val="accent5">
                  <a:lumMod val="60000"/>
                  <a:lumOff val="40000"/>
                </a:schemeClr>
              </a:gs>
              <a:gs pos="50000">
                <a:schemeClr val="accent5">
                  <a:lumMod val="40000"/>
                  <a:lumOff val="60000"/>
                </a:schemeClr>
              </a:gs>
              <a:gs pos="100000">
                <a:schemeClr val="accent5">
                  <a:lumMod val="20000"/>
                  <a:lumOff val="80000"/>
                </a:schemeClr>
              </a:gs>
            </a:gsLst>
            <a:lin ang="5400000" scaled="0"/>
          </a:gradFill>
          <a:ln w="19050">
            <a:solidFill>
              <a:schemeClr val="accent5">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lumMod val="85000"/>
                    <a:lumOff val="15000"/>
                  </a:prstClr>
                </a:solidFill>
                <a:effectLst/>
                <a:uLnTx/>
                <a:uFillTx/>
              </a:rPr>
              <a:t>●患者会</a:t>
            </a:r>
            <a:endParaRPr kumimoji="0" lang="en-US" altLang="ja-JP" sz="1200" b="1" i="0" u="sng"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B</a:t>
            </a:r>
            <a:r>
              <a:rPr kumimoji="0" lang="ja-JP" altLang="en-US" sz="1200" b="0" i="0" u="none" strike="noStrike" kern="0" cap="none" spc="0" normalizeH="0" baseline="0" noProof="0" dirty="0">
                <a:ln>
                  <a:noFill/>
                </a:ln>
                <a:solidFill>
                  <a:prstClr val="black">
                    <a:lumMod val="85000"/>
                    <a:lumOff val="15000"/>
                  </a:prstClr>
                </a:solidFill>
                <a:effectLst/>
                <a:uLnTx/>
                <a:uFillTx/>
              </a:rPr>
              <a:t>友声会</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咽頭・喉頭・舌・食道・甲状腺がん</a:t>
            </a:r>
            <a:r>
              <a:rPr kumimoji="0" lang="en-US" altLang="ja-JP" sz="1200" b="0" i="0" u="none" strike="noStrike" kern="0" cap="none" spc="0" normalizeH="0" baseline="0" noProof="0" dirty="0">
                <a:ln>
                  <a:noFill/>
                </a:ln>
                <a:solidFill>
                  <a:prstClr val="black">
                    <a:lumMod val="85000"/>
                    <a:lumOff val="15000"/>
                  </a:prstClr>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a:t>
            </a:r>
            <a:r>
              <a:rPr kumimoji="0" lang="en-US" altLang="ja-JP" sz="1200" b="0" i="0" u="none" strike="noStrike" kern="0" cap="none" spc="0" normalizeH="0" baseline="0" noProof="0" dirty="0">
                <a:ln>
                  <a:noFill/>
                </a:ln>
                <a:solidFill>
                  <a:prstClr val="black">
                    <a:lumMod val="85000"/>
                    <a:lumOff val="15000"/>
                  </a:prstClr>
                </a:solidFill>
                <a:effectLst/>
                <a:uLnTx/>
                <a:uFillTx/>
              </a:rPr>
              <a:t>0980-7</a:t>
            </a: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Ｂ病院地域連携・なんでも相談室</a:t>
            </a:r>
            <a:r>
              <a:rPr kumimoji="0" lang="en-US" altLang="ja-JP" sz="1200" b="0" i="0" u="none" strike="noStrike" kern="0" cap="none" spc="0" normalizeH="0" baseline="0" noProof="0" dirty="0">
                <a:ln>
                  <a:noFill/>
                </a:ln>
                <a:solidFill>
                  <a:prstClr val="black">
                    <a:lumMod val="85000"/>
                    <a:lumOff val="15000"/>
                  </a:prstClr>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・まんま</a:t>
            </a:r>
            <a:r>
              <a:rPr kumimoji="0" lang="en-US" altLang="ja-JP" sz="1200" b="0" i="0" u="none" strike="noStrike" kern="0" cap="none" spc="0" normalizeH="0" baseline="0" noProof="0" dirty="0">
                <a:ln>
                  <a:noFill/>
                </a:ln>
                <a:solidFill>
                  <a:prstClr val="black">
                    <a:lumMod val="85000"/>
                    <a:lumOff val="15000"/>
                  </a:prstClr>
                </a:solidFill>
                <a:effectLst/>
                <a:uLnTx/>
                <a:uFillTx/>
              </a:rPr>
              <a:t>B</a:t>
            </a:r>
            <a:r>
              <a:rPr kumimoji="0" lang="ja-JP" altLang="en-US" sz="1200" b="0" i="0" u="none" strike="noStrike" kern="0" cap="none" spc="0" normalizeH="0" baseline="0" noProof="0" dirty="0">
                <a:ln>
                  <a:noFill/>
                </a:ln>
                <a:solidFill>
                  <a:prstClr val="black">
                    <a:lumMod val="85000"/>
                    <a:lumOff val="15000"/>
                  </a:prstClr>
                </a:solidFill>
                <a:effectLst/>
                <a:uLnTx/>
                <a:uFillTx/>
              </a:rPr>
              <a:t>（乳がん） </a:t>
            </a:r>
            <a:r>
              <a:rPr kumimoji="0" lang="en-US" altLang="ja-JP" sz="1200" b="0" i="0" u="none" strike="noStrike" kern="0" cap="none" spc="0" normalizeH="0" baseline="0" noProof="0" dirty="0">
                <a:ln>
                  <a:noFill/>
                </a:ln>
                <a:solidFill>
                  <a:prstClr val="black">
                    <a:lumMod val="85000"/>
                    <a:lumOff val="15000"/>
                  </a:prstClr>
                </a:solidFill>
                <a:effectLst/>
                <a:uLnTx/>
                <a:uFillTx/>
              </a:rPr>
              <a:t>090-9</a:t>
            </a: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・日本オストミー協会</a:t>
            </a:r>
            <a:r>
              <a:rPr kumimoji="0" lang="en-US" altLang="ja-JP" sz="1200" b="0" i="0" u="none" strike="noStrike" kern="0" cap="none" spc="0" normalizeH="0" baseline="0" noProof="0" dirty="0">
                <a:ln>
                  <a:noFill/>
                </a:ln>
                <a:solidFill>
                  <a:prstClr val="black">
                    <a:lumMod val="85000"/>
                    <a:lumOff val="15000"/>
                  </a:prstClr>
                </a:solidFill>
                <a:effectLst/>
                <a:uLnTx/>
                <a:uFillTx/>
              </a:rPr>
              <a:t>B</a:t>
            </a:r>
            <a:r>
              <a:rPr kumimoji="0" lang="ja-JP" altLang="en-US" sz="1200" b="0" i="0" u="none" strike="noStrike" kern="0" cap="none" spc="0" normalizeH="0" baseline="0" noProof="0" dirty="0">
                <a:ln>
                  <a:noFill/>
                </a:ln>
                <a:solidFill>
                  <a:prstClr val="black">
                    <a:lumMod val="85000"/>
                    <a:lumOff val="15000"/>
                  </a:prstClr>
                </a:solidFill>
                <a:effectLst/>
                <a:uLnTx/>
                <a:uFillTx/>
              </a:rPr>
              <a:t>支部</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人工肛門・膀胱、大腸・膀胱がんなど</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　</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a:t>
            </a:r>
            <a:r>
              <a:rPr kumimoji="0" lang="en-US" altLang="ja-JP" sz="1200" b="0" i="0" u="none" strike="noStrike" kern="0" cap="none" spc="0" normalizeH="0" baseline="0" noProof="0" dirty="0">
                <a:ln>
                  <a:noFill/>
                </a:ln>
                <a:solidFill>
                  <a:prstClr val="black">
                    <a:lumMod val="85000"/>
                    <a:lumOff val="15000"/>
                  </a:prstClr>
                </a:solidFill>
                <a:effectLst/>
                <a:uLnTx/>
                <a:uFillTx/>
              </a:rPr>
              <a:t>090-8</a:t>
            </a: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sng" strike="noStrike" kern="0" cap="none" spc="0" normalizeH="0" baseline="0" noProof="0" dirty="0">
                <a:ln>
                  <a:noFill/>
                </a:ln>
                <a:solidFill>
                  <a:prstClr val="black">
                    <a:lumMod val="85000"/>
                    <a:lumOff val="15000"/>
                  </a:prstClr>
                </a:solidFill>
                <a:effectLst/>
                <a:uLnTx/>
                <a:uFillTx/>
              </a:rPr>
              <a:t>●</a:t>
            </a:r>
            <a:r>
              <a:rPr kumimoji="0" lang="ja-JP" altLang="en-US" sz="1200" b="1" i="0" u="sng" strike="noStrike" kern="0" cap="none" spc="0" normalizeH="0" baseline="0" noProof="0" dirty="0">
                <a:ln>
                  <a:noFill/>
                </a:ln>
                <a:solidFill>
                  <a:prstClr val="black">
                    <a:lumMod val="85000"/>
                    <a:lumOff val="15000"/>
                  </a:prstClr>
                </a:solidFill>
                <a:effectLst/>
                <a:uLnTx/>
                <a:uFillTx/>
              </a:rPr>
              <a:t>患者支援団体</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・○○の会（全てのがん） </a:t>
            </a:r>
            <a:r>
              <a:rPr kumimoji="0" lang="en-US" altLang="ja-JP" sz="1200" b="0" i="0" u="none" strike="noStrike" kern="0" cap="none" spc="0" normalizeH="0" baseline="0" noProof="0" dirty="0">
                <a:ln>
                  <a:noFill/>
                </a:ln>
                <a:solidFill>
                  <a:prstClr val="black">
                    <a:lumMod val="85000"/>
                    <a:lumOff val="15000"/>
                  </a:prstClr>
                </a:solidFill>
                <a:effectLst/>
                <a:uLnTx/>
                <a:uFillTx/>
              </a:rPr>
              <a:t>090-9</a:t>
            </a: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1" i="0" u="sng"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sng" strike="noStrike" kern="0" cap="none" spc="0" normalizeH="0" baseline="0" noProof="0" dirty="0">
                <a:ln>
                  <a:noFill/>
                </a:ln>
                <a:solidFill>
                  <a:prstClr val="black">
                    <a:lumMod val="85000"/>
                    <a:lumOff val="15000"/>
                  </a:prstClr>
                </a:solidFill>
                <a:effectLst/>
                <a:uLnTx/>
                <a:uFillTx/>
              </a:rPr>
              <a:t>●</a:t>
            </a:r>
            <a:r>
              <a:rPr kumimoji="0" lang="ja-JP" altLang="en-US" sz="1200" b="1" i="0" u="sng" strike="noStrike" kern="0" cap="none" spc="0" normalizeH="0" baseline="0" noProof="0" dirty="0">
                <a:ln>
                  <a:noFill/>
                </a:ln>
                <a:solidFill>
                  <a:prstClr val="black">
                    <a:lumMod val="85000"/>
                    <a:lumOff val="15000"/>
                  </a:prstClr>
                </a:solidFill>
                <a:effectLst/>
                <a:uLnTx/>
                <a:uFillTx/>
              </a:rPr>
              <a:t>がんサロン</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・△△会 第</a:t>
            </a:r>
            <a:r>
              <a:rPr kumimoji="0" lang="en-US" altLang="ja-JP" sz="1200" b="0" i="0" u="none" strike="noStrike" kern="0" cap="none" spc="0" normalizeH="0" baseline="0" noProof="0" dirty="0">
                <a:ln>
                  <a:noFill/>
                </a:ln>
                <a:solidFill>
                  <a:prstClr val="black">
                    <a:lumMod val="85000"/>
                    <a:lumOff val="15000"/>
                  </a:prstClr>
                </a:solidFill>
                <a:effectLst/>
                <a:uLnTx/>
                <a:uFillTx/>
              </a:rPr>
              <a:t>1</a:t>
            </a:r>
            <a:r>
              <a:rPr kumimoji="0" lang="ja-JP" altLang="en-US" sz="1200" b="0" i="0" u="none" strike="noStrike" kern="0" cap="none" spc="0" normalizeH="0" baseline="0" noProof="0" dirty="0">
                <a:ln>
                  <a:noFill/>
                </a:ln>
                <a:solidFill>
                  <a:prstClr val="black">
                    <a:lumMod val="85000"/>
                    <a:lumOff val="15000"/>
                  </a:prstClr>
                </a:solidFill>
                <a:effectLst/>
                <a:uLnTx/>
                <a:uFillTx/>
              </a:rPr>
              <a:t>木曜</a:t>
            </a:r>
            <a:r>
              <a:rPr kumimoji="0" lang="en-US" altLang="ja-JP" sz="1200" b="0" i="0" u="none" strike="noStrike" kern="0" cap="none" spc="0" normalizeH="0" baseline="0" noProof="0" dirty="0">
                <a:ln>
                  <a:noFill/>
                </a:ln>
                <a:solidFill>
                  <a:prstClr val="black">
                    <a:lumMod val="85000"/>
                    <a:lumOff val="15000"/>
                  </a:prstClr>
                </a:solidFill>
                <a:effectLst/>
                <a:uLnTx/>
                <a:uFillTx/>
              </a:rPr>
              <a:t>18</a:t>
            </a: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30</a:t>
            </a: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20</a:t>
            </a: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30 </a:t>
            </a:r>
            <a:r>
              <a:rPr kumimoji="0" lang="ja-JP" altLang="en-US" sz="1200" b="0" i="0" u="none" strike="noStrike" kern="0" cap="none" spc="0" normalizeH="0" baseline="0" noProof="0" dirty="0">
                <a:ln>
                  <a:noFill/>
                </a:ln>
                <a:solidFill>
                  <a:prstClr val="black">
                    <a:lumMod val="85000"/>
                    <a:lumOff val="15000"/>
                  </a:prstClr>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Ｂ病院</a:t>
            </a:r>
            <a:r>
              <a:rPr kumimoji="0" lang="en-US" altLang="ja-JP" sz="1200" b="0" i="0" u="none" strike="noStrike" kern="0" cap="none" spc="0" normalizeH="0" baseline="0" noProof="0" dirty="0">
                <a:ln>
                  <a:noFill/>
                </a:ln>
                <a:solidFill>
                  <a:prstClr val="black">
                    <a:lumMod val="85000"/>
                    <a:lumOff val="15000"/>
                  </a:prstClr>
                </a:solidFill>
                <a:effectLst/>
                <a:uLnTx/>
                <a:uFillTx/>
              </a:rPr>
              <a:t>2</a:t>
            </a:r>
            <a:r>
              <a:rPr kumimoji="0" lang="ja-JP" altLang="en-US" sz="1200" b="0" i="0" u="none" strike="noStrike" kern="0" cap="none" spc="0" normalizeH="0" baseline="0" noProof="0" dirty="0">
                <a:ln>
                  <a:noFill/>
                </a:ln>
                <a:solidFill>
                  <a:prstClr val="black">
                    <a:lumMod val="85000"/>
                    <a:lumOff val="15000"/>
                  </a:prstClr>
                </a:solidFill>
                <a:effectLst/>
                <a:uLnTx/>
                <a:uFillTx/>
              </a:rPr>
              <a:t>階デイナイトケア室　</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対象：患者・家族・一般市民・医療関係者</a:t>
            </a:r>
          </a:p>
        </p:txBody>
      </p:sp>
      <p:sp>
        <p:nvSpPr>
          <p:cNvPr id="9" name="テキスト ボックス 8"/>
          <p:cNvSpPr txBox="1"/>
          <p:nvPr/>
        </p:nvSpPr>
        <p:spPr>
          <a:xfrm>
            <a:off x="827584" y="4606533"/>
            <a:ext cx="432048" cy="3077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②</a:t>
            </a:r>
          </a:p>
        </p:txBody>
      </p:sp>
      <p:sp>
        <p:nvSpPr>
          <p:cNvPr id="10" name="テキスト ボックス 9"/>
          <p:cNvSpPr txBox="1"/>
          <p:nvPr/>
        </p:nvSpPr>
        <p:spPr>
          <a:xfrm>
            <a:off x="951590" y="4365758"/>
            <a:ext cx="432048" cy="307777"/>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①</a:t>
            </a:r>
          </a:p>
        </p:txBody>
      </p:sp>
      <p:sp>
        <p:nvSpPr>
          <p:cNvPr id="11" name="テキスト ボックス 10"/>
          <p:cNvSpPr txBox="1"/>
          <p:nvPr/>
        </p:nvSpPr>
        <p:spPr>
          <a:xfrm>
            <a:off x="1768850" y="6083576"/>
            <a:ext cx="36420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③</a:t>
            </a:r>
          </a:p>
        </p:txBody>
      </p:sp>
      <p:sp>
        <p:nvSpPr>
          <p:cNvPr id="12" name="テキスト ボックス 11"/>
          <p:cNvSpPr txBox="1"/>
          <p:nvPr/>
        </p:nvSpPr>
        <p:spPr>
          <a:xfrm>
            <a:off x="895430" y="5686120"/>
            <a:ext cx="36420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④</a:t>
            </a:r>
          </a:p>
        </p:txBody>
      </p:sp>
      <p:sp>
        <p:nvSpPr>
          <p:cNvPr id="13" name="テキスト ボックス 12"/>
          <p:cNvSpPr txBox="1"/>
          <p:nvPr/>
        </p:nvSpPr>
        <p:spPr>
          <a:xfrm>
            <a:off x="1242173" y="4298756"/>
            <a:ext cx="36420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⑤</a:t>
            </a:r>
          </a:p>
        </p:txBody>
      </p:sp>
      <p:sp>
        <p:nvSpPr>
          <p:cNvPr id="14" name="テキスト ボックス 13"/>
          <p:cNvSpPr txBox="1"/>
          <p:nvPr/>
        </p:nvSpPr>
        <p:spPr>
          <a:xfrm>
            <a:off x="1060072" y="4181339"/>
            <a:ext cx="364202" cy="307777"/>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⑥</a:t>
            </a:r>
          </a:p>
        </p:txBody>
      </p:sp>
      <p:sp>
        <p:nvSpPr>
          <p:cNvPr id="15" name="角丸四角形 14"/>
          <p:cNvSpPr/>
          <p:nvPr/>
        </p:nvSpPr>
        <p:spPr>
          <a:xfrm>
            <a:off x="4139952" y="4880276"/>
            <a:ext cx="4772928" cy="1919464"/>
          </a:xfrm>
          <a:prstGeom prst="roundRect">
            <a:avLst/>
          </a:prstGeom>
          <a:solidFill>
            <a:schemeClr val="accent5">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solidFill>
                <a:effectLst/>
                <a:uLnTx/>
                <a:uFillTx/>
              </a:rPr>
              <a:t>●がん相談・サポート</a:t>
            </a:r>
            <a:r>
              <a:rPr kumimoji="0" lang="en-US" altLang="ja-JP" sz="1200" b="1" i="0" u="sng" strike="noStrike" kern="0" cap="none" spc="0" normalizeH="0" baseline="0" noProof="0" dirty="0">
                <a:ln>
                  <a:noFill/>
                </a:ln>
                <a:solidFill>
                  <a:prstClr val="black"/>
                </a:solidFill>
                <a:effectLst/>
                <a:uLnTx/>
                <a:uFillTx/>
              </a:rPr>
              <a:t>(</a:t>
            </a:r>
            <a:r>
              <a:rPr kumimoji="0" lang="ja-JP" altLang="en-US" sz="1200" b="1" i="0" u="sng" strike="noStrike" kern="0" cap="none" spc="0" normalizeH="0" baseline="0" noProof="0" dirty="0">
                <a:ln>
                  <a:noFill/>
                </a:ln>
                <a:solidFill>
                  <a:prstClr val="black"/>
                </a:solidFill>
                <a:effectLst/>
                <a:uLnTx/>
                <a:uFillTx/>
              </a:rPr>
              <a:t>秘密は厳守します</a:t>
            </a:r>
            <a:r>
              <a:rPr kumimoji="0" lang="en-US" altLang="ja-JP" sz="1200" b="1" i="0" u="sng"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prstClr val="black"/>
                </a:solidFill>
                <a:effectLst/>
                <a:uLnTx/>
                <a:uFillTx/>
              </a:rPr>
              <a:t>1.</a:t>
            </a:r>
            <a:r>
              <a:rPr kumimoji="0" lang="ja-JP" altLang="en-US" sz="1200" b="1" i="0" u="none" strike="noStrike" kern="0" cap="none" spc="0" normalizeH="0" baseline="0" noProof="0" dirty="0">
                <a:ln>
                  <a:noFill/>
                </a:ln>
                <a:solidFill>
                  <a:prstClr val="black"/>
                </a:solidFill>
                <a:effectLst/>
                <a:uLnTx/>
                <a:uFillTx/>
              </a:rPr>
              <a:t>がん相談ホットライン</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生活関連の電話相談</a:t>
            </a:r>
            <a:r>
              <a:rPr kumimoji="0" lang="en-US" altLang="ja-JP" sz="12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prstClr val="black"/>
                </a:solidFill>
                <a:effectLst/>
                <a:uLnTx/>
                <a:uFillTx/>
              </a:rPr>
              <a:t>03-3562-7830(</a:t>
            </a:r>
            <a:r>
              <a:rPr kumimoji="0" lang="ja-JP" altLang="en-US" sz="1200" b="0" i="0" u="none" strike="noStrike" kern="0" cap="none" spc="0" normalizeH="0" baseline="0" noProof="0" dirty="0">
                <a:ln>
                  <a:noFill/>
                </a:ln>
                <a:solidFill>
                  <a:prstClr val="black"/>
                </a:solidFill>
                <a:effectLst/>
                <a:uLnTx/>
                <a:uFillTx/>
              </a:rPr>
              <a:t>祝日を除く毎日　</a:t>
            </a:r>
            <a:r>
              <a:rPr kumimoji="0" lang="en-US" altLang="ja-JP" sz="1200" b="0" i="0" u="none" strike="noStrike" kern="0" cap="none" spc="0" normalizeH="0" baseline="0" noProof="0" dirty="0">
                <a:ln>
                  <a:noFill/>
                </a:ln>
                <a:solidFill>
                  <a:prstClr val="black"/>
                </a:solidFill>
                <a:effectLst/>
                <a:uLnTx/>
                <a:uFillTx/>
              </a:rPr>
              <a:t>10</a:t>
            </a:r>
            <a:r>
              <a:rPr kumimoji="0" lang="ja-JP" altLang="en-US" sz="1200" b="0" i="0" u="none" strike="noStrike" kern="0" cap="none" spc="0" normalizeH="0" baseline="0" noProof="0" dirty="0">
                <a:ln>
                  <a:noFill/>
                </a:ln>
                <a:solidFill>
                  <a:prstClr val="black"/>
                </a:solidFill>
                <a:effectLst/>
                <a:uLnTx/>
                <a:uFillTx/>
              </a:rPr>
              <a:t>時～</a:t>
            </a:r>
            <a:r>
              <a:rPr kumimoji="0" lang="en-US" altLang="ja-JP" sz="1200" b="0" i="0" u="none" strike="noStrike" kern="0" cap="none" spc="0" normalizeH="0" baseline="0" noProof="0" dirty="0">
                <a:ln>
                  <a:noFill/>
                </a:ln>
                <a:solidFill>
                  <a:prstClr val="black"/>
                </a:solidFill>
                <a:effectLst/>
                <a:uLnTx/>
                <a:uFillTx/>
              </a:rPr>
              <a:t>18</a:t>
            </a:r>
            <a:r>
              <a:rPr kumimoji="0" lang="ja-JP" altLang="en-US" sz="1200" b="0" i="0" u="none" strike="noStrike" kern="0" cap="none" spc="0" normalizeH="0" baseline="0" noProof="0" dirty="0">
                <a:ln>
                  <a:noFill/>
                </a:ln>
                <a:solidFill>
                  <a:prstClr val="black"/>
                </a:solidFill>
                <a:effectLst/>
                <a:uLnTx/>
                <a:uFillTx/>
              </a:rPr>
              <a:t>時</a:t>
            </a:r>
            <a:r>
              <a:rPr kumimoji="0" lang="en-US" altLang="ja-JP" sz="12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看護師・社会福祉士が対応　相談無料　原則</a:t>
            </a:r>
            <a:r>
              <a:rPr kumimoji="0" lang="en-US" altLang="ja-JP" sz="1200" b="0" i="0" u="none" strike="noStrike" kern="0" cap="none" spc="0" normalizeH="0" baseline="0" noProof="0" dirty="0">
                <a:ln>
                  <a:noFill/>
                </a:ln>
                <a:solidFill>
                  <a:prstClr val="black"/>
                </a:solidFill>
                <a:effectLst/>
                <a:uLnTx/>
                <a:uFillTx/>
              </a:rPr>
              <a:t>20</a:t>
            </a:r>
            <a:r>
              <a:rPr kumimoji="0" lang="ja-JP" altLang="en-US" sz="1200" b="0" i="0" u="none" strike="noStrike" kern="0" cap="none" spc="0" normalizeH="0" baseline="0" noProof="0" dirty="0">
                <a:ln>
                  <a:noFill/>
                </a:ln>
                <a:solidFill>
                  <a:prstClr val="black"/>
                </a:solidFill>
                <a:effectLst/>
                <a:uLnTx/>
                <a:uFillTx/>
              </a:rPr>
              <a:t>分</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prstClr val="black"/>
                </a:solidFill>
                <a:effectLst/>
                <a:uLnTx/>
                <a:uFillTx/>
              </a:rPr>
              <a:t>2.</a:t>
            </a:r>
            <a:r>
              <a:rPr kumimoji="0" lang="ja-JP" altLang="en-US" sz="1200" b="1" i="0" u="none" strike="noStrike" kern="0" cap="none" spc="0" normalizeH="0" baseline="0" noProof="0" dirty="0">
                <a:ln>
                  <a:noFill/>
                </a:ln>
                <a:solidFill>
                  <a:prstClr val="black"/>
                </a:solidFill>
                <a:effectLst/>
                <a:uLnTx/>
                <a:uFillTx/>
              </a:rPr>
              <a:t>医師による電話相談</a:t>
            </a:r>
            <a:r>
              <a:rPr kumimoji="0" lang="en-US" altLang="ja-JP" sz="1200" b="1" i="0" u="none" strike="noStrike" kern="0" cap="none" spc="0" normalizeH="0" baseline="0" noProof="0" dirty="0">
                <a:ln>
                  <a:noFill/>
                </a:ln>
                <a:solidFill>
                  <a:prstClr val="black"/>
                </a:solidFill>
                <a:effectLst/>
                <a:uLnTx/>
                <a:uFillTx/>
              </a:rPr>
              <a:t>(</a:t>
            </a:r>
            <a:r>
              <a:rPr kumimoji="0" lang="ja-JP" altLang="en-US" sz="1200" b="1" i="0" u="sng" strike="noStrike" kern="0" cap="none" spc="0" normalizeH="0" baseline="0" noProof="0" dirty="0">
                <a:ln>
                  <a:noFill/>
                </a:ln>
                <a:solidFill>
                  <a:prstClr val="black"/>
                </a:solidFill>
                <a:effectLst/>
                <a:uLnTx/>
                <a:uFillTx/>
              </a:rPr>
              <a:t>事前予約制</a:t>
            </a:r>
            <a:r>
              <a:rPr kumimoji="0" lang="en-US" altLang="ja-JP" sz="1200" b="1"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電話相談予約窓口：</a:t>
            </a:r>
            <a:r>
              <a:rPr kumimoji="0" lang="en-US" altLang="ja-JP" sz="1200" b="0" i="0" u="none" strike="noStrike" kern="0" cap="none" spc="0" normalizeH="0" baseline="0" noProof="0" dirty="0">
                <a:ln>
                  <a:noFill/>
                </a:ln>
                <a:solidFill>
                  <a:prstClr val="black"/>
                </a:solidFill>
                <a:effectLst/>
                <a:uLnTx/>
                <a:uFillTx/>
              </a:rPr>
              <a:t>03-3562-8015(</a:t>
            </a:r>
            <a:r>
              <a:rPr kumimoji="0" lang="ja-JP" altLang="en-US" sz="1200" b="0" i="0" u="none" strike="noStrike" kern="0" cap="none" spc="0" normalizeH="0" baseline="0" noProof="0" dirty="0">
                <a:ln>
                  <a:noFill/>
                </a:ln>
                <a:solidFill>
                  <a:prstClr val="black"/>
                </a:solidFill>
                <a:effectLst/>
                <a:uLnTx/>
                <a:uFillTx/>
              </a:rPr>
              <a:t>月～金</a:t>
            </a:r>
            <a:r>
              <a:rPr kumimoji="0" lang="en-US" altLang="ja-JP" sz="1200" b="0" i="0" u="none" strike="noStrike" kern="0" cap="none" spc="0" normalizeH="0" baseline="0" noProof="0" dirty="0">
                <a:ln>
                  <a:noFill/>
                </a:ln>
                <a:solidFill>
                  <a:prstClr val="black"/>
                </a:solidFill>
                <a:effectLst/>
                <a:uLnTx/>
                <a:uFillTx/>
              </a:rPr>
              <a:t>10</a:t>
            </a:r>
            <a:r>
              <a:rPr kumimoji="0" lang="ja-JP" altLang="en-US" sz="1200" b="0" i="0" u="none" strike="noStrike" kern="0" cap="none" spc="0" normalizeH="0" baseline="0" noProof="0" dirty="0">
                <a:ln>
                  <a:noFill/>
                </a:ln>
                <a:solidFill>
                  <a:prstClr val="black"/>
                </a:solidFill>
                <a:effectLst/>
                <a:uLnTx/>
                <a:uFillTx/>
              </a:rPr>
              <a:t>時～</a:t>
            </a:r>
            <a:r>
              <a:rPr kumimoji="0" lang="en-US" altLang="ja-JP" sz="1200" b="0" i="0" u="none" strike="noStrike" kern="0" cap="none" spc="0" normalizeH="0" baseline="0" noProof="0" dirty="0">
                <a:ln>
                  <a:noFill/>
                </a:ln>
                <a:solidFill>
                  <a:prstClr val="black"/>
                </a:solidFill>
                <a:effectLst/>
                <a:uLnTx/>
                <a:uFillTx/>
              </a:rPr>
              <a:t>17</a:t>
            </a:r>
            <a:r>
              <a:rPr kumimoji="0" lang="ja-JP" altLang="en-US" sz="1200" b="0" i="0" u="none" strike="noStrike" kern="0" cap="none" spc="0" normalizeH="0" baseline="0" noProof="0" dirty="0">
                <a:ln>
                  <a:noFill/>
                </a:ln>
                <a:solidFill>
                  <a:prstClr val="black"/>
                </a:solidFill>
                <a:effectLst/>
                <a:uLnTx/>
                <a:uFillTx/>
              </a:rPr>
              <a:t>時</a:t>
            </a:r>
            <a:r>
              <a:rPr kumimoji="0" lang="en-US" altLang="ja-JP" sz="12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相談時間は</a:t>
            </a:r>
            <a:r>
              <a:rPr kumimoji="0" lang="en-US" altLang="ja-JP" sz="1200" b="0" i="0" u="none" strike="noStrike" kern="0" cap="none" spc="0" normalizeH="0" baseline="0" noProof="0" dirty="0">
                <a:ln>
                  <a:noFill/>
                </a:ln>
                <a:solidFill>
                  <a:prstClr val="black"/>
                </a:solidFill>
                <a:effectLst/>
                <a:uLnTx/>
                <a:uFillTx/>
              </a:rPr>
              <a:t>20</a:t>
            </a:r>
            <a:r>
              <a:rPr kumimoji="0" lang="ja-JP" altLang="en-US" sz="1200" b="0" i="0" u="none" strike="noStrike" kern="0" cap="none" spc="0" normalizeH="0" baseline="0" noProof="0" dirty="0">
                <a:ln>
                  <a:noFill/>
                </a:ln>
                <a:solidFill>
                  <a:prstClr val="black"/>
                </a:solidFill>
                <a:effectLst/>
                <a:uLnTx/>
                <a:uFillTx/>
              </a:rPr>
              <a:t>分</a:t>
            </a:r>
            <a:r>
              <a:rPr kumimoji="0" lang="en-US" altLang="ja-JP" sz="1200" b="0" i="0" u="none" strike="noStrike" kern="0" cap="none" spc="0" normalizeH="0" baseline="0" noProof="0" dirty="0">
                <a:ln>
                  <a:noFill/>
                </a:ln>
                <a:solidFill>
                  <a:prstClr val="black"/>
                </a:solidFill>
                <a:effectLst/>
                <a:uLnTx/>
                <a:uFillTx/>
              </a:rPr>
              <a:t>(1</a:t>
            </a:r>
            <a:r>
              <a:rPr kumimoji="0" lang="ja-JP" altLang="en-US" sz="1200" b="0" i="0" u="none" strike="noStrike" kern="0" cap="none" spc="0" normalizeH="0" baseline="0" noProof="0" dirty="0">
                <a:ln>
                  <a:noFill/>
                </a:ln>
                <a:solidFill>
                  <a:prstClr val="black"/>
                </a:solidFill>
                <a:effectLst/>
                <a:uLnTx/>
                <a:uFillTx/>
              </a:rPr>
              <a:t>週間前の月曜日より予約可能</a:t>
            </a:r>
            <a:r>
              <a:rPr kumimoji="0" lang="en-US" altLang="ja-JP" sz="12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国立がん研究センターやがん研有明病院の現役、</a:t>
            </a:r>
            <a:r>
              <a:rPr kumimoji="0" lang="en-US" altLang="ja-JP" sz="1200" b="0" i="0" u="none" strike="noStrike" kern="0" cap="none" spc="0" normalizeH="0" baseline="0" noProof="0" dirty="0">
                <a:ln>
                  <a:noFill/>
                </a:ln>
                <a:solidFill>
                  <a:prstClr val="black"/>
                </a:solidFill>
                <a:effectLst/>
                <a:uLnTx/>
                <a:uFillTx/>
              </a:rPr>
              <a:t>OB</a:t>
            </a:r>
            <a:r>
              <a:rPr kumimoji="0" lang="ja-JP" altLang="en-US" sz="1200" b="0" i="0" u="none" strike="noStrike" kern="0" cap="none" spc="0" normalizeH="0" baseline="0" noProof="0" dirty="0">
                <a:ln>
                  <a:noFill/>
                </a:ln>
                <a:solidFill>
                  <a:prstClr val="black"/>
                </a:solidFill>
                <a:effectLst/>
                <a:uLnTx/>
                <a:uFillTx/>
              </a:rPr>
              <a:t>医師らが対応</a:t>
            </a:r>
            <a:endParaRPr kumimoji="0" lang="en-US" altLang="ja-JP" sz="1200" b="0" i="0" u="none" strike="noStrike" kern="0" cap="none" spc="0" normalizeH="0" baseline="0" noProof="0" dirty="0">
              <a:ln>
                <a:noFill/>
              </a:ln>
              <a:solidFill>
                <a:prstClr val="black"/>
              </a:solidFill>
              <a:effectLst/>
              <a:uLnTx/>
              <a:uFillTx/>
            </a:endParaRPr>
          </a:p>
        </p:txBody>
      </p:sp>
      <p:sp>
        <p:nvSpPr>
          <p:cNvPr id="4" name="角丸四角形 3"/>
          <p:cNvSpPr/>
          <p:nvPr/>
        </p:nvSpPr>
        <p:spPr>
          <a:xfrm>
            <a:off x="4943416" y="99068"/>
            <a:ext cx="4089652" cy="4815242"/>
          </a:xfrm>
          <a:prstGeom prst="roundRect">
            <a:avLst/>
          </a:prstGeom>
          <a:gradFill>
            <a:gsLst>
              <a:gs pos="0">
                <a:schemeClr val="accent3">
                  <a:lumMod val="60000"/>
                  <a:lumOff val="40000"/>
                </a:schemeClr>
              </a:gs>
              <a:gs pos="50000">
                <a:schemeClr val="accent3">
                  <a:lumMod val="40000"/>
                  <a:lumOff val="60000"/>
                </a:schemeClr>
              </a:gs>
              <a:gs pos="100000">
                <a:schemeClr val="accent3">
                  <a:lumMod val="20000"/>
                  <a:lumOff val="80000"/>
                </a:schemeClr>
              </a:gs>
            </a:gsLst>
            <a:lin ang="5400000" scaled="0"/>
          </a:gra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lumMod val="85000"/>
                    <a:lumOff val="15000"/>
                  </a:prstClr>
                </a:solidFill>
                <a:effectLst/>
                <a:uLnTx/>
                <a:uFillTx/>
              </a:rPr>
              <a:t>①地域がん診療連携支援病院</a:t>
            </a:r>
            <a:r>
              <a:rPr kumimoji="0" lang="en-US" altLang="ja-JP" sz="1200" b="1" i="0" u="sng" strike="noStrike" kern="0" cap="none" spc="0" normalizeH="0" baseline="0" noProof="0" dirty="0">
                <a:ln>
                  <a:noFill/>
                </a:ln>
                <a:solidFill>
                  <a:prstClr val="black">
                    <a:lumMod val="85000"/>
                    <a:lumOff val="15000"/>
                  </a:prstClr>
                </a:solidFill>
                <a:effectLst/>
                <a:uLnTx/>
                <a:uFillTx/>
              </a:rPr>
              <a:t>:B</a:t>
            </a:r>
            <a:r>
              <a:rPr kumimoji="0" lang="ja-JP" altLang="en-US" sz="1200" b="1" i="0" u="sng" strike="noStrike" kern="0" cap="none" spc="0" normalizeH="0" baseline="0" noProof="0" dirty="0">
                <a:ln>
                  <a:noFill/>
                </a:ln>
                <a:solidFill>
                  <a:prstClr val="black">
                    <a:lumMod val="85000"/>
                    <a:lumOff val="15000"/>
                  </a:prstClr>
                </a:solidFill>
                <a:effectLst/>
                <a:uLnTx/>
                <a:uFillTx/>
              </a:rPr>
              <a:t>病院</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・がんについての相談受付</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がん相談支援センター：地域連携・なんでも相談室</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（月～金：</a:t>
            </a:r>
            <a:r>
              <a:rPr kumimoji="0" lang="en-US" altLang="ja-JP" sz="1200" b="0" i="0" u="none" strike="noStrike" kern="0" cap="none" spc="0" normalizeH="0" baseline="0" noProof="0" dirty="0">
                <a:ln>
                  <a:noFill/>
                </a:ln>
                <a:solidFill>
                  <a:prstClr val="black">
                    <a:lumMod val="85000"/>
                    <a:lumOff val="15000"/>
                  </a:prstClr>
                </a:solidFill>
                <a:effectLst/>
                <a:uLnTx/>
                <a:uFillTx/>
              </a:rPr>
              <a:t>9</a:t>
            </a: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17</a:t>
            </a:r>
            <a:r>
              <a:rPr kumimoji="0" lang="ja-JP" altLang="en-US" sz="1200" b="0" i="0" u="none" strike="noStrike" kern="0" cap="none" spc="0" normalizeH="0" baseline="0" noProof="0" dirty="0">
                <a:ln>
                  <a:noFill/>
                </a:ln>
                <a:solidFill>
                  <a:prstClr val="black">
                    <a:lumMod val="85000"/>
                    <a:lumOff val="15000"/>
                  </a:prstClr>
                </a:solidFill>
                <a:effectLst/>
                <a:uLnTx/>
                <a:uFillTx/>
              </a:rPr>
              <a:t>時）</a:t>
            </a:r>
            <a:r>
              <a:rPr kumimoji="0" lang="en-US" altLang="ja-JP" sz="1200" b="0" i="0" u="none" strike="noStrike" kern="0" cap="none" spc="0" normalizeH="0" baseline="0" noProof="0" dirty="0">
                <a:ln>
                  <a:noFill/>
                </a:ln>
                <a:solidFill>
                  <a:prstClr val="black">
                    <a:lumMod val="85000"/>
                    <a:lumOff val="15000"/>
                  </a:prstClr>
                </a:solidFill>
                <a:effectLst/>
                <a:uLnTx/>
                <a:uFillTx/>
              </a:rPr>
              <a:t>0980-7</a:t>
            </a:r>
            <a:r>
              <a:rPr kumimoji="0" lang="ja-JP" altLang="en-US" sz="1200" b="0" i="0" u="none" strike="noStrike" kern="0" cap="none" spc="0" normalizeH="0" baseline="0" noProof="0" dirty="0">
                <a:ln>
                  <a:noFill/>
                </a:ln>
                <a:solidFill>
                  <a:prstClr val="black">
                    <a:lumMod val="85000"/>
                    <a:lumOff val="15000"/>
                  </a:prstClr>
                </a:solidFill>
                <a:effectLst/>
                <a:uLnTx/>
                <a:uFillTx/>
              </a:rPr>
              <a:t>○</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・手術療法の実施</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（乳・肺・胃・大腸・肝・子宮・前立腺がんに対応）</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・化学療法の実施</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（乳・肺・胃・大腸・肝・子宮・前立腺がんに対応）</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・セカンドオピニオンの実施</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prstClr val="black">
                    <a:lumMod val="85000"/>
                    <a:lumOff val="15000"/>
                  </a:prstClr>
                </a:solidFill>
                <a:effectLst/>
                <a:uLnTx/>
                <a:uFillTx/>
              </a:rPr>
              <a:t>②</a:t>
            </a:r>
            <a:r>
              <a:rPr kumimoji="0" lang="en-US" altLang="ja-JP" sz="1200" b="1" i="0" u="none" strike="noStrike" kern="0" cap="none" spc="0" normalizeH="0" baseline="0" noProof="0" dirty="0">
                <a:ln>
                  <a:noFill/>
                </a:ln>
                <a:solidFill>
                  <a:prstClr val="black">
                    <a:lumMod val="85000"/>
                    <a:lumOff val="15000"/>
                  </a:prstClr>
                </a:solidFill>
                <a:effectLst/>
                <a:uLnTx/>
                <a:uFillTx/>
              </a:rPr>
              <a:t>C</a:t>
            </a:r>
            <a:r>
              <a:rPr kumimoji="0" lang="ja-JP" altLang="en-US" sz="1200" b="1" i="0" u="none" strike="noStrike" kern="0" cap="none" spc="0" normalizeH="0" baseline="0" noProof="0" dirty="0">
                <a:ln>
                  <a:noFill/>
                </a:ln>
                <a:solidFill>
                  <a:prstClr val="black">
                    <a:lumMod val="85000"/>
                    <a:lumOff val="15000"/>
                  </a:prstClr>
                </a:solidFill>
                <a:effectLst/>
                <a:uLnTx/>
                <a:uFillTx/>
              </a:rPr>
              <a:t>病院：</a:t>
            </a:r>
            <a:r>
              <a:rPr kumimoji="0" lang="en-US" altLang="ja-JP" sz="1200" b="1" i="0" u="none" strike="noStrike" kern="0" cap="none" spc="0" normalizeH="0" baseline="0" noProof="0" dirty="0">
                <a:ln>
                  <a:noFill/>
                </a:ln>
                <a:solidFill>
                  <a:prstClr val="black">
                    <a:lumMod val="85000"/>
                    <a:lumOff val="15000"/>
                  </a:prstClr>
                </a:solidFill>
                <a:effectLst/>
                <a:uLnTx/>
                <a:uFillTx/>
              </a:rPr>
              <a:t>0980-7</a:t>
            </a:r>
            <a:r>
              <a:rPr kumimoji="0" lang="ja-JP" altLang="en-US" sz="1200" b="1" i="0" u="none" strike="noStrike" kern="0" cap="none" spc="0" normalizeH="0" baseline="0" noProof="0" dirty="0">
                <a:ln>
                  <a:noFill/>
                </a:ln>
                <a:solidFill>
                  <a:prstClr val="black">
                    <a:lumMod val="85000"/>
                    <a:lumOff val="15000"/>
                  </a:prstClr>
                </a:solidFill>
                <a:effectLst/>
                <a:uLnTx/>
                <a:uFillTx/>
              </a:rPr>
              <a:t>○</a:t>
            </a:r>
            <a:r>
              <a:rPr kumimoji="0" lang="en-US" altLang="ja-JP" sz="1200" b="1" i="0" u="none" strike="noStrike" kern="0" cap="none" spc="0" normalizeH="0" baseline="0" noProof="0" dirty="0">
                <a:ln>
                  <a:noFill/>
                </a:ln>
                <a:solidFill>
                  <a:prstClr val="black">
                    <a:lumMod val="85000"/>
                    <a:lumOff val="15000"/>
                  </a:prstClr>
                </a:solidFill>
                <a:effectLst/>
                <a:uLnTx/>
                <a:uFillTx/>
              </a:rPr>
              <a:t>-</a:t>
            </a:r>
            <a:r>
              <a:rPr kumimoji="0" lang="ja-JP" altLang="en-US" sz="1200" b="1" i="0" u="none" strike="noStrike" kern="0" cap="none" spc="0" normalizeH="0" baseline="0" noProof="0" dirty="0">
                <a:ln>
                  <a:noFill/>
                </a:ln>
                <a:solidFill>
                  <a:prstClr val="black">
                    <a:lumMod val="85000"/>
                    <a:lumOff val="15000"/>
                  </a:prstClr>
                </a:solidFill>
                <a:effectLst/>
                <a:uLnTx/>
                <a:uFillTx/>
              </a:rPr>
              <a:t>○○○○</a:t>
            </a:r>
            <a:endParaRPr kumimoji="0" lang="en-US" altLang="ja-JP" sz="1200" b="1"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・手術療法の実施</a:t>
            </a:r>
            <a:r>
              <a:rPr kumimoji="0" lang="en-US" altLang="ja-JP" sz="1200" b="0" i="0" u="none" strike="noStrike" kern="0" cap="none" spc="0" normalizeH="0" baseline="0" noProof="0" dirty="0">
                <a:ln>
                  <a:noFill/>
                </a:ln>
                <a:solidFill>
                  <a:prstClr val="black">
                    <a:lumMod val="85000"/>
                    <a:lumOff val="15000"/>
                  </a:prstClr>
                </a:solidFill>
                <a:effectLst/>
                <a:uLnTx/>
                <a:uFillTx/>
              </a:rPr>
              <a:t>(</a:t>
            </a:r>
            <a:r>
              <a:rPr kumimoji="0" lang="ja-JP" altLang="en-US" sz="1200" b="0" i="0" u="none" strike="noStrike" kern="0" cap="none" spc="0" normalizeH="0" baseline="0" noProof="0" dirty="0">
                <a:ln>
                  <a:noFill/>
                </a:ln>
                <a:solidFill>
                  <a:prstClr val="black">
                    <a:lumMod val="85000"/>
                    <a:lumOff val="15000"/>
                  </a:prstClr>
                </a:solidFill>
                <a:effectLst/>
                <a:uLnTx/>
                <a:uFillTx/>
              </a:rPr>
              <a:t>乳・胃・大腸がんに対応）</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・化学療法の実施（肝がんに対応</a:t>
            </a:r>
            <a:r>
              <a:rPr kumimoji="0" lang="en-US" altLang="ja-JP" sz="1200" b="0" i="0" u="none" strike="noStrike" kern="0" cap="none" spc="0" normalizeH="0" baseline="0" noProof="0" dirty="0">
                <a:ln>
                  <a:noFill/>
                </a:ln>
                <a:solidFill>
                  <a:prstClr val="black">
                    <a:lumMod val="85000"/>
                    <a:lumOff val="15000"/>
                  </a:prstClr>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lumMod val="85000"/>
                    <a:lumOff val="15000"/>
                  </a:prstClr>
                </a:solidFill>
                <a:effectLst/>
                <a:uLnTx/>
                <a:uFillTx/>
              </a:rPr>
              <a:t>　・セカンドオピニオンの実施</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lumMod val="85000"/>
                    <a:lumOff val="15000"/>
                  </a:prstClr>
                </a:solidFill>
                <a:effectLst/>
                <a:uLnTx/>
                <a:uFillTx/>
              </a:rPr>
              <a:t>●在宅療養支援診療所</a:t>
            </a:r>
            <a:endParaRPr kumimoji="0" lang="en-US" altLang="ja-JP" sz="1200" b="1" i="0" u="sng"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③</a:t>
            </a:r>
            <a:r>
              <a:rPr kumimoji="0" lang="en-US" altLang="ja-JP" sz="1200" b="0" i="0" u="none" strike="noStrike" kern="0" cap="none" spc="0" normalizeH="0" baseline="0" noProof="0" dirty="0">
                <a:ln>
                  <a:noFill/>
                </a:ln>
                <a:solidFill>
                  <a:prstClr val="black"/>
                </a:solidFill>
                <a:effectLst/>
                <a:uLnTx/>
                <a:uFillTx/>
              </a:rPr>
              <a:t>D</a:t>
            </a:r>
            <a:r>
              <a:rPr kumimoji="0" lang="ja-JP" altLang="en-US" sz="1200" b="0" i="0" u="none" strike="noStrike" kern="0" cap="none" spc="0" normalizeH="0" baseline="0" noProof="0" dirty="0">
                <a:ln>
                  <a:noFill/>
                </a:ln>
                <a:solidFill>
                  <a:prstClr val="black"/>
                </a:solidFill>
                <a:effectLst/>
                <a:uLnTx/>
                <a:uFillTx/>
              </a:rPr>
              <a:t>診療所　</a:t>
            </a:r>
            <a:r>
              <a:rPr kumimoji="0" lang="en-US" altLang="ja-JP" sz="1200" b="0" i="0" u="none" strike="noStrike" kern="0" cap="none" spc="0" normalizeH="0" baseline="0" noProof="0" dirty="0">
                <a:ln>
                  <a:noFill/>
                </a:ln>
                <a:solidFill>
                  <a:prstClr val="black"/>
                </a:solidFill>
                <a:effectLst/>
                <a:uLnTx/>
                <a:uFillTx/>
              </a:rPr>
              <a:t>0980-7</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 </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④</a:t>
            </a:r>
            <a:r>
              <a:rPr kumimoji="0" lang="en-US" altLang="ja-JP" sz="1200" b="0" i="0" u="none" strike="noStrike" kern="0" cap="none" spc="0" normalizeH="0" baseline="0" noProof="0" dirty="0">
                <a:ln>
                  <a:noFill/>
                </a:ln>
                <a:solidFill>
                  <a:prstClr val="black"/>
                </a:solidFill>
                <a:effectLst/>
                <a:uLnTx/>
                <a:uFillTx/>
              </a:rPr>
              <a:t>E</a:t>
            </a:r>
            <a:r>
              <a:rPr kumimoji="0" lang="ja-JP" altLang="en-US" sz="1200" b="0" i="0" u="none" strike="noStrike" kern="0" cap="none" spc="0" normalizeH="0" baseline="0" noProof="0" dirty="0">
                <a:ln>
                  <a:noFill/>
                </a:ln>
                <a:solidFill>
                  <a:prstClr val="black"/>
                </a:solidFill>
                <a:effectLst/>
                <a:uLnTx/>
                <a:uFillTx/>
              </a:rPr>
              <a:t>診療所　</a:t>
            </a:r>
            <a:r>
              <a:rPr kumimoji="0" lang="en-US" altLang="ja-JP" sz="1200" b="0" i="0" u="none" strike="noStrike" kern="0" cap="none" spc="0" normalizeH="0" baseline="0" noProof="0" dirty="0">
                <a:ln>
                  <a:noFill/>
                </a:ln>
                <a:solidFill>
                  <a:prstClr val="black"/>
                </a:solidFill>
                <a:effectLst/>
                <a:uLnTx/>
                <a:uFillTx/>
              </a:rPr>
              <a:t>0980-7</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⑤</a:t>
            </a:r>
            <a:r>
              <a:rPr kumimoji="0" lang="en-US" altLang="ja-JP" sz="1200" b="0" i="0" u="none" strike="noStrike" kern="0" cap="none" spc="0" normalizeH="0" baseline="0" noProof="0" dirty="0">
                <a:ln>
                  <a:noFill/>
                </a:ln>
                <a:solidFill>
                  <a:prstClr val="black"/>
                </a:solidFill>
                <a:effectLst/>
                <a:uLnTx/>
                <a:uFillTx/>
              </a:rPr>
              <a:t>F</a:t>
            </a:r>
            <a:r>
              <a:rPr kumimoji="0" lang="ja-JP" altLang="en-US" sz="1200" b="0" i="0" u="none" strike="noStrike" kern="0" cap="none" spc="0" normalizeH="0" baseline="0" noProof="0" dirty="0">
                <a:ln>
                  <a:noFill/>
                </a:ln>
                <a:solidFill>
                  <a:prstClr val="black"/>
                </a:solidFill>
                <a:effectLst/>
                <a:uLnTx/>
                <a:uFillTx/>
              </a:rPr>
              <a:t>内科　</a:t>
            </a:r>
            <a:r>
              <a:rPr kumimoji="0" lang="en-US" altLang="ja-JP" sz="1200" b="0" i="0" u="none" strike="noStrike" kern="0" cap="none" spc="0" normalizeH="0" baseline="0" noProof="0" dirty="0">
                <a:ln>
                  <a:noFill/>
                </a:ln>
                <a:solidFill>
                  <a:prstClr val="black"/>
                </a:solidFill>
                <a:effectLst/>
                <a:uLnTx/>
                <a:uFillTx/>
              </a:rPr>
              <a:t>0980-7</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a:t>
            </a:r>
            <a:endParaRPr kumimoji="0" lang="en-US" altLang="ja-JP" sz="1200" b="0" i="0" u="none" strike="noStrike" kern="0" cap="none" spc="0" normalizeH="0" baseline="0" noProof="0" dirty="0">
              <a:ln>
                <a:noFill/>
              </a:ln>
              <a:solidFill>
                <a:prstClr val="black">
                  <a:lumMod val="85000"/>
                  <a:lumOff val="15000"/>
                </a:prstClr>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solidFill>
                <a:effectLst/>
                <a:uLnTx/>
                <a:uFillTx/>
              </a:rPr>
              <a:t>⑥</a:t>
            </a:r>
            <a:r>
              <a:rPr kumimoji="0" lang="en-US" altLang="ja-JP" sz="1200" b="1" i="0" u="sng" strike="noStrike" kern="0" cap="none" spc="0" normalizeH="0" baseline="0" noProof="0" dirty="0">
                <a:ln>
                  <a:noFill/>
                </a:ln>
                <a:solidFill>
                  <a:prstClr val="black"/>
                </a:solidFill>
                <a:effectLst/>
                <a:uLnTx/>
                <a:uFillTx/>
              </a:rPr>
              <a:t>B</a:t>
            </a:r>
            <a:r>
              <a:rPr kumimoji="0" lang="ja-JP" altLang="en-US" sz="1200" b="1" i="0" u="sng" strike="noStrike" kern="0" cap="none" spc="0" normalizeH="0" baseline="0" noProof="0" dirty="0">
                <a:ln>
                  <a:noFill/>
                </a:ln>
                <a:solidFill>
                  <a:prstClr val="black"/>
                </a:solidFill>
                <a:effectLst/>
                <a:uLnTx/>
                <a:uFillTx/>
              </a:rPr>
              <a:t>市役所健康増進課：</a:t>
            </a:r>
            <a:r>
              <a:rPr kumimoji="0" lang="en-US" altLang="ja-JP" sz="1200" b="1" i="0" u="sng" strike="noStrike" kern="0" cap="none" spc="0" normalizeH="0" baseline="0" noProof="0" dirty="0">
                <a:ln>
                  <a:noFill/>
                </a:ln>
                <a:solidFill>
                  <a:prstClr val="black"/>
                </a:solidFill>
                <a:effectLst/>
                <a:uLnTx/>
                <a:uFillTx/>
              </a:rPr>
              <a:t>0980-7</a:t>
            </a:r>
            <a:r>
              <a:rPr kumimoji="0" lang="ja-JP" altLang="en-US" sz="1200" b="1" i="0" u="sng" strike="noStrike" kern="0" cap="none" spc="0" normalizeH="0" baseline="0" noProof="0" dirty="0">
                <a:ln>
                  <a:noFill/>
                </a:ln>
                <a:solidFill>
                  <a:prstClr val="black"/>
                </a:solidFill>
                <a:effectLst/>
                <a:uLnTx/>
                <a:uFillTx/>
              </a:rPr>
              <a:t>○</a:t>
            </a:r>
            <a:r>
              <a:rPr kumimoji="0" lang="en-US" altLang="ja-JP" sz="1200" b="1" i="0" u="sng" strike="noStrike" kern="0" cap="none" spc="0" normalizeH="0" baseline="0" noProof="0" dirty="0">
                <a:ln>
                  <a:noFill/>
                </a:ln>
                <a:solidFill>
                  <a:prstClr val="black"/>
                </a:solidFill>
                <a:effectLst/>
                <a:uLnTx/>
                <a:uFillTx/>
              </a:rPr>
              <a:t>-</a:t>
            </a:r>
            <a:r>
              <a:rPr kumimoji="0" lang="ja-JP" altLang="en-US" sz="1200" b="1" i="0" u="sng" strike="noStrike" kern="0" cap="none" spc="0" normalizeH="0" baseline="0" noProof="0" dirty="0">
                <a:ln>
                  <a:noFill/>
                </a:ln>
                <a:solidFill>
                  <a:prstClr val="black"/>
                </a:solidFill>
                <a:effectLst/>
                <a:uLnTx/>
                <a:uFillTx/>
              </a:rPr>
              <a:t>○○○○</a:t>
            </a:r>
            <a:endParaRPr kumimoji="0" lang="en-US" altLang="ja-JP" sz="12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・がん検診や予防に関する相談</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・島外でがん治療が必要となる場合の航空運賃の</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一部助成の手続きに関する相談</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・要介護認定を受けるための手続きに関する相談</a:t>
            </a:r>
          </a:p>
        </p:txBody>
      </p:sp>
      <p:sp>
        <p:nvSpPr>
          <p:cNvPr id="5" name="テキスト ボックス 4"/>
          <p:cNvSpPr txBox="1"/>
          <p:nvPr/>
        </p:nvSpPr>
        <p:spPr>
          <a:xfrm>
            <a:off x="14937" y="6606321"/>
            <a:ext cx="3044895" cy="230832"/>
          </a:xfrm>
          <a:prstGeom prst="rect">
            <a:avLst/>
          </a:prstGeom>
          <a:noFill/>
        </p:spPr>
        <p:txBody>
          <a:bodyPr wrap="square" rtlCol="0">
            <a:spAutoFit/>
          </a:bodyPr>
          <a:lstStyle/>
          <a:p>
            <a:r>
              <a:rPr kumimoji="1" lang="ja-JP" altLang="en-US" sz="900" dirty="0"/>
              <a:t>おきなわがんサポートハンドブックをもとに新たに図を作成</a:t>
            </a:r>
          </a:p>
        </p:txBody>
      </p:sp>
    </p:spTree>
    <p:extLst>
      <p:ext uri="{BB962C8B-B14F-4D97-AF65-F5344CB8AC3E}">
        <p14:creationId xmlns:p14="http://schemas.microsoft.com/office/powerpoint/2010/main" val="3055602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43495" y="5388057"/>
            <a:ext cx="2771828" cy="70788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★：セカンドオピニオン実施施設（上記以外の</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実施施設は裏面を確認）</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：放射線治療実施可能施設</a:t>
            </a:r>
            <a:r>
              <a:rPr kumimoji="0" lang="en-US" altLang="ja-JP" sz="1000" b="0" i="0" u="none" strike="noStrike" kern="0" cap="none" spc="0" normalizeH="0" baseline="0" noProof="0" dirty="0">
                <a:ln>
                  <a:noFill/>
                </a:ln>
                <a:solidFill>
                  <a:prstClr val="black"/>
                </a:solidFill>
                <a:effectLst/>
                <a:uLnTx/>
                <a:uFillTx/>
              </a:rPr>
              <a:t>7</a:t>
            </a:r>
            <a:r>
              <a:rPr kumimoji="0" lang="ja-JP" altLang="en-US" sz="1000" b="0" i="0" u="none" strike="noStrike" kern="0" cap="none" spc="0" normalizeH="0" baseline="0" noProof="0" dirty="0">
                <a:ln>
                  <a:noFill/>
                </a:ln>
                <a:solidFill>
                  <a:prstClr val="black"/>
                </a:solidFill>
                <a:effectLst/>
                <a:uLnTx/>
                <a:uFillTx/>
              </a:rPr>
              <a:t>ヶ所</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◇：緩和ケア外来実施施設</a:t>
            </a:r>
            <a:r>
              <a:rPr kumimoji="0" lang="en-US" altLang="ja-JP" sz="1000" b="0" i="0" u="none" strike="noStrike" kern="0" cap="none" spc="0" normalizeH="0" baseline="0" noProof="0" dirty="0">
                <a:ln>
                  <a:noFill/>
                </a:ln>
                <a:solidFill>
                  <a:prstClr val="black"/>
                </a:solidFill>
                <a:effectLst/>
                <a:uLnTx/>
                <a:uFillTx/>
              </a:rPr>
              <a:t>8</a:t>
            </a:r>
            <a:r>
              <a:rPr kumimoji="0" lang="ja-JP" altLang="en-US" sz="1000" b="0" i="0" u="none" strike="noStrike" kern="0" cap="none" spc="0" normalizeH="0" baseline="0" noProof="0" dirty="0">
                <a:ln>
                  <a:noFill/>
                </a:ln>
                <a:solidFill>
                  <a:prstClr val="black"/>
                </a:solidFill>
                <a:effectLst/>
                <a:uLnTx/>
                <a:uFillTx/>
              </a:rPr>
              <a:t>ヶ所</a:t>
            </a:r>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12063" y="1796136"/>
            <a:ext cx="3503874" cy="4590884"/>
          </a:xfrm>
          <a:prstGeom prst="rect">
            <a:avLst/>
          </a:prstGeom>
          <a:solidFill>
            <a:schemeClr val="bg1"/>
          </a:solidFill>
        </p:spPr>
      </p:pic>
      <p:sp>
        <p:nvSpPr>
          <p:cNvPr id="13" name="円/楕円 12"/>
          <p:cNvSpPr/>
          <p:nvPr/>
        </p:nvSpPr>
        <p:spPr>
          <a:xfrm>
            <a:off x="5904000" y="5364000"/>
            <a:ext cx="144000" cy="144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①</a:t>
            </a:r>
          </a:p>
        </p:txBody>
      </p:sp>
      <p:sp>
        <p:nvSpPr>
          <p:cNvPr id="14" name="円/楕円 13"/>
          <p:cNvSpPr/>
          <p:nvPr/>
        </p:nvSpPr>
        <p:spPr>
          <a:xfrm>
            <a:off x="5652000" y="5436000"/>
            <a:ext cx="144000" cy="144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②</a:t>
            </a:r>
          </a:p>
        </p:txBody>
      </p:sp>
      <p:sp>
        <p:nvSpPr>
          <p:cNvPr id="15" name="円/楕円 14"/>
          <p:cNvSpPr/>
          <p:nvPr/>
        </p:nvSpPr>
        <p:spPr>
          <a:xfrm>
            <a:off x="6336000" y="4644000"/>
            <a:ext cx="144000" cy="144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③</a:t>
            </a:r>
          </a:p>
        </p:txBody>
      </p:sp>
      <p:sp>
        <p:nvSpPr>
          <p:cNvPr id="16" name="正方形/長方形 15"/>
          <p:cNvSpPr/>
          <p:nvPr/>
        </p:nvSpPr>
        <p:spPr>
          <a:xfrm>
            <a:off x="3491880" y="1124744"/>
            <a:ext cx="2544202" cy="3623475"/>
          </a:xfrm>
          <a:prstGeom prst="rect">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rPr>
              <a:t>相談窓口　</a:t>
            </a:r>
            <a:endParaRPr kumimoji="0" lang="en-US" altLang="ja-JP" sz="12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solidFill>
                <a:effectLst/>
                <a:uLnTx/>
                <a:uFillTx/>
              </a:rPr>
              <a:t>●がん相談支援センター　</a:t>
            </a:r>
            <a:r>
              <a:rPr kumimoji="0" lang="en-US" altLang="ja-JP" sz="1200" b="1" i="0" u="sng" strike="noStrike" kern="0" cap="none" spc="0" normalizeH="0" baseline="0" noProof="0" dirty="0">
                <a:ln>
                  <a:noFill/>
                </a:ln>
                <a:solidFill>
                  <a:prstClr val="black"/>
                </a:solidFill>
                <a:effectLst/>
                <a:uLnTx/>
                <a:uFillTx/>
              </a:rPr>
              <a:t>3</a:t>
            </a:r>
            <a:r>
              <a:rPr kumimoji="0" lang="ja-JP" altLang="en-US" sz="1200" b="1" i="0" u="sng" strike="noStrike" kern="0" cap="none" spc="0" normalizeH="0" baseline="0" noProof="0" dirty="0">
                <a:ln>
                  <a:noFill/>
                </a:ln>
                <a:solidFill>
                  <a:prstClr val="black"/>
                </a:solidFill>
                <a:effectLst/>
                <a:uLnTx/>
                <a:uFillTx/>
              </a:rPr>
              <a:t>ヶ所</a:t>
            </a:r>
            <a:endParaRPr kumimoji="0" lang="en-US" altLang="ja-JP" sz="12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000" b="0" i="0" u="sng" strike="noStrike" kern="0" cap="none" spc="0" normalizeH="0" baseline="0" noProof="0" dirty="0">
                <a:ln>
                  <a:noFill/>
                </a:ln>
                <a:solidFill>
                  <a:prstClr val="black"/>
                </a:solidFill>
                <a:effectLst/>
                <a:uLnTx/>
                <a:uFillTx/>
              </a:rPr>
              <a:t>※</a:t>
            </a:r>
            <a:r>
              <a:rPr kumimoji="0" lang="ja-JP" altLang="en-US" sz="1000" b="0" i="0" u="sng" strike="noStrike" kern="0" cap="none" spc="0" normalizeH="0" baseline="0" noProof="0" dirty="0">
                <a:ln>
                  <a:noFill/>
                </a:ln>
                <a:solidFill>
                  <a:prstClr val="black"/>
                </a:solidFill>
                <a:effectLst/>
                <a:uLnTx/>
                <a:uFillTx/>
              </a:rPr>
              <a:t>どなたでも無料で相談可能です</a:t>
            </a:r>
            <a:endParaRPr kumimoji="0" lang="en-US" altLang="ja-JP" sz="1000" b="0"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sng" strike="noStrike" kern="0" cap="none" spc="0" normalizeH="0" baseline="0" noProof="0" dirty="0">
                <a:ln>
                  <a:noFill/>
                </a:ln>
                <a:solidFill>
                  <a:prstClr val="black"/>
                </a:solidFill>
                <a:effectLst/>
                <a:uLnTx/>
                <a:uFillTx/>
              </a:rPr>
              <a:t>（電話での相談も可）</a:t>
            </a:r>
            <a:endParaRPr kumimoji="0" lang="en-US" altLang="ja-JP" sz="1000" b="0"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①琉球大学附属病院</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医療福祉支援センター：</a:t>
            </a:r>
            <a:r>
              <a:rPr kumimoji="0" lang="en-US" altLang="ja-JP" sz="1000" b="0" i="0" u="none" strike="noStrike" kern="0" cap="none" spc="0" normalizeH="0" baseline="0" noProof="0" dirty="0">
                <a:ln>
                  <a:noFill/>
                </a:ln>
                <a:solidFill>
                  <a:prstClr val="black"/>
                </a:solidFill>
                <a:effectLst/>
                <a:uLnTx/>
                <a:uFillTx/>
              </a:rPr>
              <a:t>098-895-1359</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a:t>
            </a:r>
            <a:r>
              <a:rPr kumimoji="0" lang="en-US" altLang="ja-JP" sz="1000" b="0" i="0" u="none" strike="noStrike" kern="0" cap="none" spc="0" normalizeH="0" baseline="0" noProof="0" dirty="0">
                <a:ln>
                  <a:noFill/>
                </a:ln>
                <a:solidFill>
                  <a:prstClr val="black"/>
                </a:solidFill>
                <a:effectLst/>
                <a:uLnTx/>
                <a:uFillTx/>
              </a:rPr>
              <a:t>(</a:t>
            </a:r>
            <a:r>
              <a:rPr kumimoji="0" lang="ja-JP" altLang="en-US" sz="1000" b="0" i="0" u="none" strike="noStrike" kern="0" cap="none" spc="0" normalizeH="0" baseline="0" noProof="0" dirty="0">
                <a:ln>
                  <a:noFill/>
                </a:ln>
                <a:solidFill>
                  <a:prstClr val="black"/>
                </a:solidFill>
                <a:effectLst/>
                <a:uLnTx/>
                <a:uFillTx/>
              </a:rPr>
              <a:t>月～金：</a:t>
            </a:r>
            <a:r>
              <a:rPr kumimoji="0" lang="en-US" altLang="ja-JP" sz="1000" b="0" i="0" u="none" strike="noStrike" kern="0" cap="none" spc="0" normalizeH="0" baseline="0" noProof="0" dirty="0">
                <a:ln>
                  <a:noFill/>
                </a:ln>
                <a:solidFill>
                  <a:prstClr val="black"/>
                </a:solidFill>
                <a:effectLst/>
                <a:uLnTx/>
                <a:uFillTx/>
              </a:rPr>
              <a:t>9</a:t>
            </a:r>
            <a:r>
              <a:rPr kumimoji="0" lang="ja-JP" altLang="en-US" sz="1000" b="0" i="0" u="none" strike="noStrike" kern="0" cap="none" spc="0" normalizeH="0" baseline="0" noProof="0" dirty="0">
                <a:ln>
                  <a:noFill/>
                </a:ln>
                <a:solidFill>
                  <a:prstClr val="black"/>
                </a:solidFill>
                <a:effectLst/>
                <a:uLnTx/>
                <a:uFillTx/>
              </a:rPr>
              <a:t>～</a:t>
            </a:r>
            <a:r>
              <a:rPr kumimoji="0" lang="en-US" altLang="ja-JP" sz="1000" b="0" i="0" u="none" strike="noStrike" kern="0" cap="none" spc="0" normalizeH="0" baseline="0" noProof="0" dirty="0">
                <a:ln>
                  <a:noFill/>
                </a:ln>
                <a:solidFill>
                  <a:prstClr val="black"/>
                </a:solidFill>
                <a:effectLst/>
                <a:uLnTx/>
                <a:uFillTx/>
              </a:rPr>
              <a:t>12</a:t>
            </a:r>
            <a:r>
              <a:rPr kumimoji="0" lang="ja-JP" altLang="en-US" sz="1000" b="0" i="0" u="none" strike="noStrike" kern="0" cap="none" spc="0" normalizeH="0" baseline="0" noProof="0" dirty="0">
                <a:ln>
                  <a:noFill/>
                </a:ln>
                <a:solidFill>
                  <a:prstClr val="black"/>
                </a:solidFill>
                <a:effectLst/>
                <a:uLnTx/>
                <a:uFillTx/>
              </a:rPr>
              <a:t>時、</a:t>
            </a:r>
            <a:r>
              <a:rPr kumimoji="0" lang="en-US" altLang="ja-JP" sz="1000" b="0" i="0" u="none" strike="noStrike" kern="0" cap="none" spc="0" normalizeH="0" baseline="0" noProof="0" dirty="0">
                <a:ln>
                  <a:noFill/>
                </a:ln>
                <a:solidFill>
                  <a:prstClr val="black"/>
                </a:solidFill>
                <a:effectLst/>
                <a:uLnTx/>
                <a:uFillTx/>
              </a:rPr>
              <a:t>13</a:t>
            </a:r>
            <a:r>
              <a:rPr kumimoji="0" lang="ja-JP" altLang="en-US" sz="1000" b="0" i="0" u="none" strike="noStrike" kern="0" cap="none" spc="0" normalizeH="0" baseline="0" noProof="0" dirty="0">
                <a:ln>
                  <a:noFill/>
                </a:ln>
                <a:solidFill>
                  <a:prstClr val="black"/>
                </a:solidFill>
                <a:effectLst/>
                <a:uLnTx/>
                <a:uFillTx/>
              </a:rPr>
              <a:t>時～</a:t>
            </a:r>
            <a:r>
              <a:rPr kumimoji="0" lang="en-US" altLang="ja-JP" sz="1000" b="0" i="0" u="none" strike="noStrike" kern="0" cap="none" spc="0" normalizeH="0" baseline="0" noProof="0" dirty="0">
                <a:ln>
                  <a:noFill/>
                </a:ln>
                <a:solidFill>
                  <a:prstClr val="black"/>
                </a:solidFill>
                <a:effectLst/>
                <a:uLnTx/>
                <a:uFillTx/>
              </a:rPr>
              <a:t>16</a:t>
            </a:r>
            <a:r>
              <a:rPr kumimoji="0" lang="ja-JP" altLang="en-US" sz="1000" b="0" i="0" u="none" strike="noStrike" kern="0" cap="none" spc="0" normalizeH="0" baseline="0" noProof="0" dirty="0">
                <a:ln>
                  <a:noFill/>
                </a:ln>
                <a:solidFill>
                  <a:prstClr val="black"/>
                </a:solidFill>
                <a:effectLst/>
                <a:uLnTx/>
                <a:uFillTx/>
              </a:rPr>
              <a:t>時半</a:t>
            </a:r>
            <a:r>
              <a:rPr kumimoji="0" lang="en-US" altLang="ja-JP" sz="10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②那覇市立病院</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がん相談支援センター：</a:t>
            </a:r>
            <a:r>
              <a:rPr kumimoji="0" lang="en-US" altLang="ja-JP" sz="1000" b="0" i="0" u="none" strike="noStrike" kern="0" cap="none" spc="0" normalizeH="0" baseline="0" noProof="0" dirty="0">
                <a:ln>
                  <a:noFill/>
                </a:ln>
                <a:solidFill>
                  <a:prstClr val="black"/>
                </a:solidFill>
                <a:effectLst/>
                <a:uLnTx/>
                <a:uFillTx/>
              </a:rPr>
              <a:t>098-884-5111</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a:t>
            </a:r>
            <a:r>
              <a:rPr kumimoji="0" lang="en-US" altLang="ja-JP" sz="1000" b="0" i="0" u="none" strike="noStrike" kern="0" cap="none" spc="0" normalizeH="0" baseline="0" noProof="0" dirty="0">
                <a:ln>
                  <a:noFill/>
                </a:ln>
                <a:solidFill>
                  <a:prstClr val="black"/>
                </a:solidFill>
                <a:effectLst/>
                <a:uLnTx/>
                <a:uFillTx/>
              </a:rPr>
              <a:t>(</a:t>
            </a:r>
            <a:r>
              <a:rPr kumimoji="0" lang="ja-JP" altLang="en-US" sz="1000" b="0" i="0" u="none" strike="noStrike" kern="0" cap="none" spc="0" normalizeH="0" baseline="0" noProof="0" dirty="0">
                <a:ln>
                  <a:noFill/>
                </a:ln>
                <a:solidFill>
                  <a:prstClr val="black"/>
                </a:solidFill>
                <a:effectLst/>
                <a:uLnTx/>
                <a:uFillTx/>
              </a:rPr>
              <a:t>月～金：</a:t>
            </a:r>
            <a:r>
              <a:rPr kumimoji="0" lang="en-US" altLang="ja-JP" sz="1000" b="0" i="0" u="none" strike="noStrike" kern="0" cap="none" spc="0" normalizeH="0" baseline="0" noProof="0" dirty="0">
                <a:ln>
                  <a:noFill/>
                </a:ln>
                <a:solidFill>
                  <a:prstClr val="black"/>
                </a:solidFill>
                <a:effectLst/>
                <a:uLnTx/>
                <a:uFillTx/>
              </a:rPr>
              <a:t>9</a:t>
            </a:r>
            <a:r>
              <a:rPr kumimoji="0" lang="ja-JP" altLang="en-US" sz="1000" b="0" i="0" u="none" strike="noStrike" kern="0" cap="none" spc="0" normalizeH="0" baseline="0" noProof="0" dirty="0">
                <a:ln>
                  <a:noFill/>
                </a:ln>
                <a:solidFill>
                  <a:prstClr val="black"/>
                </a:solidFill>
                <a:effectLst/>
                <a:uLnTx/>
                <a:uFillTx/>
              </a:rPr>
              <a:t>～</a:t>
            </a:r>
            <a:r>
              <a:rPr kumimoji="0" lang="en-US" altLang="ja-JP" sz="1000" b="0" i="0" u="none" strike="noStrike" kern="0" cap="none" spc="0" normalizeH="0" baseline="0" noProof="0" dirty="0">
                <a:ln>
                  <a:noFill/>
                </a:ln>
                <a:solidFill>
                  <a:prstClr val="black"/>
                </a:solidFill>
                <a:effectLst/>
                <a:uLnTx/>
                <a:uFillTx/>
              </a:rPr>
              <a:t>17</a:t>
            </a:r>
            <a:r>
              <a:rPr kumimoji="0" lang="ja-JP" altLang="en-US" sz="1000" b="0" i="0" u="none" strike="noStrike" kern="0" cap="none" spc="0" normalizeH="0" baseline="0" noProof="0" dirty="0">
                <a:ln>
                  <a:noFill/>
                </a:ln>
                <a:solidFill>
                  <a:prstClr val="black"/>
                </a:solidFill>
                <a:effectLst/>
                <a:uLnTx/>
                <a:uFillTx/>
              </a:rPr>
              <a:t>時）</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③県立中部病院</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医療相談支援センター：</a:t>
            </a:r>
            <a:r>
              <a:rPr kumimoji="0" lang="en-US" altLang="ja-JP" sz="1000" b="0" i="0" u="none" strike="noStrike" kern="0" cap="none" spc="0" normalizeH="0" baseline="0" noProof="0" dirty="0">
                <a:ln>
                  <a:noFill/>
                </a:ln>
                <a:solidFill>
                  <a:prstClr val="black"/>
                </a:solidFill>
                <a:effectLst/>
                <a:uLnTx/>
                <a:uFillTx/>
              </a:rPr>
              <a:t>098-973-4111</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（月～金：</a:t>
            </a:r>
            <a:r>
              <a:rPr kumimoji="0" lang="en-US" altLang="ja-JP" sz="1000" b="0" i="0" u="none" strike="noStrike" kern="0" cap="none" spc="0" normalizeH="0" baseline="0" noProof="0" dirty="0">
                <a:ln>
                  <a:noFill/>
                </a:ln>
                <a:solidFill>
                  <a:prstClr val="black"/>
                </a:solidFill>
                <a:effectLst/>
                <a:uLnTx/>
                <a:uFillTx/>
              </a:rPr>
              <a:t>9</a:t>
            </a:r>
            <a:r>
              <a:rPr kumimoji="0" lang="ja-JP" altLang="en-US" sz="1000" b="0" i="0" u="none" strike="noStrike" kern="0" cap="none" spc="0" normalizeH="0" baseline="0" noProof="0" dirty="0">
                <a:ln>
                  <a:noFill/>
                </a:ln>
                <a:solidFill>
                  <a:prstClr val="black"/>
                </a:solidFill>
                <a:effectLst/>
                <a:uLnTx/>
                <a:uFillTx/>
              </a:rPr>
              <a:t>～</a:t>
            </a:r>
            <a:r>
              <a:rPr kumimoji="0" lang="en-US" altLang="ja-JP" sz="1000" b="0" i="0" u="none" strike="noStrike" kern="0" cap="none" spc="0" normalizeH="0" baseline="0" noProof="0" dirty="0">
                <a:ln>
                  <a:noFill/>
                </a:ln>
                <a:solidFill>
                  <a:prstClr val="black"/>
                </a:solidFill>
                <a:effectLst/>
                <a:uLnTx/>
                <a:uFillTx/>
              </a:rPr>
              <a:t>17</a:t>
            </a:r>
            <a:r>
              <a:rPr kumimoji="0" lang="ja-JP" altLang="en-US" sz="1000" b="0" i="0" u="none" strike="noStrike" kern="0" cap="none" spc="0" normalizeH="0" baseline="0" noProof="0" dirty="0">
                <a:ln>
                  <a:noFill/>
                </a:ln>
                <a:solidFill>
                  <a:prstClr val="black"/>
                </a:solidFill>
                <a:effectLst/>
                <a:uLnTx/>
                <a:uFillTx/>
              </a:rPr>
              <a:t>時）</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●がんについての不安や悩みの相談</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沖縄県地域統括相談支援センター</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a:t>
            </a:r>
            <a:r>
              <a:rPr kumimoji="0" lang="en-US" altLang="ja-JP" sz="1000" b="0" i="0" u="none" strike="noStrike" kern="0" cap="none" spc="0" normalizeH="0" baseline="0" noProof="0" dirty="0">
                <a:ln>
                  <a:noFill/>
                </a:ln>
                <a:solidFill>
                  <a:prstClr val="black"/>
                </a:solidFill>
                <a:effectLst/>
                <a:uLnTx/>
                <a:uFillTx/>
              </a:rPr>
              <a:t>098-942-3407(</a:t>
            </a:r>
            <a:r>
              <a:rPr kumimoji="0" lang="ja-JP" altLang="en-US" sz="1000" b="0" i="0" u="none" strike="noStrike" kern="0" cap="none" spc="0" normalizeH="0" baseline="0" noProof="0" dirty="0">
                <a:ln>
                  <a:noFill/>
                </a:ln>
                <a:solidFill>
                  <a:prstClr val="black"/>
                </a:solidFill>
                <a:effectLst/>
                <a:uLnTx/>
                <a:uFillTx/>
              </a:rPr>
              <a:t>月～金：</a:t>
            </a:r>
            <a:r>
              <a:rPr kumimoji="0" lang="en-US" altLang="ja-JP" sz="1000" b="0" i="0" u="none" strike="noStrike" kern="0" cap="none" spc="0" normalizeH="0" baseline="0" noProof="0" dirty="0">
                <a:ln>
                  <a:noFill/>
                </a:ln>
                <a:solidFill>
                  <a:prstClr val="black"/>
                </a:solidFill>
                <a:effectLst/>
                <a:uLnTx/>
                <a:uFillTx/>
              </a:rPr>
              <a:t>9</a:t>
            </a:r>
            <a:r>
              <a:rPr kumimoji="0" lang="ja-JP" altLang="en-US" sz="1000" b="0" i="0" u="none" strike="noStrike" kern="0" cap="none" spc="0" normalizeH="0" baseline="0" noProof="0" dirty="0">
                <a:ln>
                  <a:noFill/>
                </a:ln>
                <a:solidFill>
                  <a:prstClr val="black"/>
                </a:solidFill>
                <a:effectLst/>
                <a:uLnTx/>
                <a:uFillTx/>
              </a:rPr>
              <a:t>時～</a:t>
            </a:r>
            <a:r>
              <a:rPr kumimoji="0" lang="en-US" altLang="ja-JP" sz="1000" b="0" i="0" u="none" strike="noStrike" kern="0" cap="none" spc="0" normalizeH="0" baseline="0" noProof="0" dirty="0">
                <a:ln>
                  <a:noFill/>
                </a:ln>
                <a:solidFill>
                  <a:prstClr val="black"/>
                </a:solidFill>
                <a:effectLst/>
                <a:uLnTx/>
                <a:uFillTx/>
              </a:rPr>
              <a:t>16</a:t>
            </a:r>
            <a:r>
              <a:rPr kumimoji="0" lang="ja-JP" altLang="en-US" sz="1000" b="0" i="0" u="none" strike="noStrike" kern="0" cap="none" spc="0" normalizeH="0" baseline="0" noProof="0" dirty="0">
                <a:ln>
                  <a:noFill/>
                </a:ln>
                <a:solidFill>
                  <a:prstClr val="black"/>
                </a:solidFill>
                <a:effectLst/>
                <a:uLnTx/>
                <a:uFillTx/>
              </a:rPr>
              <a:t>時</a:t>
            </a:r>
            <a:r>
              <a:rPr kumimoji="0" lang="en-US" altLang="ja-JP" sz="10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●てぃるる男性専用相談電話</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a:t>
            </a:r>
            <a:r>
              <a:rPr kumimoji="0" lang="en-US" altLang="ja-JP" sz="1000" b="0" i="0" u="none" strike="noStrike" kern="0" cap="none" spc="0" normalizeH="0" baseline="0" noProof="0" dirty="0">
                <a:ln>
                  <a:noFill/>
                </a:ln>
                <a:solidFill>
                  <a:prstClr val="black"/>
                </a:solidFill>
                <a:effectLst/>
                <a:uLnTx/>
                <a:uFillTx/>
              </a:rPr>
              <a:t>(</a:t>
            </a:r>
            <a:r>
              <a:rPr kumimoji="0" lang="ja-JP" altLang="en-US" sz="1000" b="0" i="0" u="none" strike="noStrike" kern="0" cap="none" spc="0" normalizeH="0" baseline="0" noProof="0" dirty="0">
                <a:ln>
                  <a:noFill/>
                </a:ln>
                <a:solidFill>
                  <a:prstClr val="black"/>
                </a:solidFill>
                <a:effectLst/>
                <a:uLnTx/>
                <a:uFillTx/>
              </a:rPr>
              <a:t>男性相談員が対応</a:t>
            </a:r>
            <a:r>
              <a:rPr kumimoji="0" lang="en-US" altLang="ja-JP" sz="1000" b="0" i="0" u="none" strike="noStrike" kern="0" cap="none" spc="0" normalizeH="0" baseline="0" noProof="0" dirty="0">
                <a:ln>
                  <a:noFill/>
                </a:ln>
                <a:solidFill>
                  <a:prstClr val="black"/>
                </a:solidFill>
                <a:effectLst/>
                <a:uLnTx/>
                <a:uFillTx/>
              </a:rPr>
              <a:t>)098-868-4011</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a:t>
            </a:r>
            <a:r>
              <a:rPr kumimoji="0" lang="en-US" altLang="ja-JP" sz="1000" b="0" i="0" u="none" strike="noStrike" kern="0" cap="none" spc="0" normalizeH="0" baseline="0" noProof="0" dirty="0">
                <a:ln>
                  <a:noFill/>
                </a:ln>
                <a:solidFill>
                  <a:prstClr val="black"/>
                </a:solidFill>
                <a:effectLst/>
                <a:uLnTx/>
                <a:uFillTx/>
              </a:rPr>
              <a:t>(</a:t>
            </a:r>
            <a:r>
              <a:rPr kumimoji="0" lang="ja-JP" altLang="en-US" sz="1000" b="0" i="0" u="none" strike="noStrike" kern="0" cap="none" spc="0" normalizeH="0" baseline="0" noProof="0" dirty="0">
                <a:ln>
                  <a:noFill/>
                </a:ln>
                <a:solidFill>
                  <a:prstClr val="black"/>
                </a:solidFill>
                <a:effectLst/>
                <a:uLnTx/>
                <a:uFillTx/>
              </a:rPr>
              <a:t>日・月：</a:t>
            </a:r>
            <a:r>
              <a:rPr kumimoji="0" lang="en-US" altLang="ja-JP" sz="1000" b="0" i="0" u="none" strike="noStrike" kern="0" cap="none" spc="0" normalizeH="0" baseline="0" noProof="0" dirty="0">
                <a:ln>
                  <a:noFill/>
                </a:ln>
                <a:solidFill>
                  <a:prstClr val="black"/>
                </a:solidFill>
                <a:effectLst/>
                <a:uLnTx/>
                <a:uFillTx/>
              </a:rPr>
              <a:t>10</a:t>
            </a:r>
            <a:r>
              <a:rPr kumimoji="0" lang="ja-JP" altLang="en-US" sz="1000" b="0" i="0" u="none" strike="noStrike" kern="0" cap="none" spc="0" normalizeH="0" baseline="0" noProof="0" dirty="0">
                <a:ln>
                  <a:noFill/>
                </a:ln>
                <a:solidFill>
                  <a:prstClr val="black"/>
                </a:solidFill>
                <a:effectLst/>
                <a:uLnTx/>
                <a:uFillTx/>
              </a:rPr>
              <a:t>時～</a:t>
            </a:r>
            <a:r>
              <a:rPr kumimoji="0" lang="en-US" altLang="ja-JP" sz="1000" b="0" i="0" u="none" strike="noStrike" kern="0" cap="none" spc="0" normalizeH="0" baseline="0" noProof="0" dirty="0">
                <a:ln>
                  <a:noFill/>
                </a:ln>
                <a:solidFill>
                  <a:prstClr val="black"/>
                </a:solidFill>
                <a:effectLst/>
                <a:uLnTx/>
                <a:uFillTx/>
              </a:rPr>
              <a:t>16</a:t>
            </a:r>
            <a:r>
              <a:rPr kumimoji="0" lang="ja-JP" altLang="en-US" sz="1000" b="0" i="0" u="none" strike="noStrike" kern="0" cap="none" spc="0" normalizeH="0" baseline="0" noProof="0" dirty="0">
                <a:ln>
                  <a:noFill/>
                </a:ln>
                <a:solidFill>
                  <a:prstClr val="black"/>
                </a:solidFill>
                <a:effectLst/>
                <a:uLnTx/>
                <a:uFillTx/>
              </a:rPr>
              <a:t>時</a:t>
            </a:r>
            <a:r>
              <a:rPr kumimoji="0" lang="en-US" altLang="ja-JP" sz="1000" b="0" i="0" u="none" strike="noStrike" kern="0" cap="none" spc="0" normalizeH="0" baseline="0" noProof="0" dirty="0">
                <a:ln>
                  <a:noFill/>
                </a:ln>
                <a:solidFill>
                  <a:prstClr val="black"/>
                </a:solidFill>
                <a:effectLst/>
                <a:uLnTx/>
                <a:uFillTx/>
              </a:rPr>
              <a:t>)</a:t>
            </a:r>
          </a:p>
        </p:txBody>
      </p:sp>
      <p:sp>
        <p:nvSpPr>
          <p:cNvPr id="27" name="角丸四角形 26"/>
          <p:cNvSpPr>
            <a:spLocks noChangeAspect="1"/>
          </p:cNvSpPr>
          <p:nvPr/>
        </p:nvSpPr>
        <p:spPr>
          <a:xfrm>
            <a:off x="179512" y="1052736"/>
            <a:ext cx="3279963" cy="4311264"/>
          </a:xfrm>
          <a:prstGeom prst="roundRect">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rPr>
              <a:t>主ながん対応病院　</a:t>
            </a:r>
            <a:r>
              <a:rPr kumimoji="0" lang="en-US" altLang="ja-JP" sz="1200" b="1" i="0" u="none" strike="noStrike" kern="0" cap="none" spc="0" normalizeH="0" baseline="0" noProof="0" dirty="0">
                <a:ln>
                  <a:noFill/>
                </a:ln>
                <a:solidFill>
                  <a:prstClr val="black"/>
                </a:solidFill>
                <a:effectLst/>
                <a:uLnTx/>
                <a:uFillTx/>
              </a:rPr>
              <a:t>9</a:t>
            </a:r>
            <a:r>
              <a:rPr kumimoji="0" lang="ja-JP" altLang="en-US" sz="1200" b="1" i="0" u="none" strike="noStrike" kern="0" cap="none" spc="0" normalizeH="0" baseline="0" noProof="0" dirty="0">
                <a:ln>
                  <a:noFill/>
                </a:ln>
                <a:solidFill>
                  <a:prstClr val="black"/>
                </a:solidFill>
                <a:effectLst/>
                <a:uLnTx/>
                <a:uFillTx/>
              </a:rPr>
              <a:t>ヶ所</a:t>
            </a:r>
            <a:endParaRPr kumimoji="0" lang="en-US" altLang="ja-JP" sz="12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solidFill>
                <a:effectLst/>
                <a:uLnTx/>
                <a:uFillTx/>
              </a:rPr>
              <a:t>●都道府県がん診療連携拠点病院</a:t>
            </a:r>
            <a:endParaRPr kumimoji="0" lang="en-US" altLang="ja-JP" sz="12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a:t>
            </a:r>
            <a:r>
              <a:rPr kumimoji="0" lang="ja-JP" altLang="en-US" sz="1050" b="0" i="0" u="none" strike="noStrike" kern="0" cap="none" spc="0" normalizeH="0" baseline="0" noProof="0" dirty="0">
                <a:ln>
                  <a:noFill/>
                </a:ln>
                <a:solidFill>
                  <a:prstClr val="black">
                    <a:lumMod val="85000"/>
                    <a:lumOff val="15000"/>
                  </a:prstClr>
                </a:solidFill>
                <a:effectLst/>
                <a:uLnTx/>
                <a:uFillTx/>
              </a:rPr>
              <a:t>①</a:t>
            </a:r>
            <a:r>
              <a:rPr kumimoji="0" lang="ja-JP" altLang="en-US" sz="1050" b="0" i="0" u="none" strike="noStrike" kern="0" cap="none" spc="0" normalizeH="0" baseline="0" noProof="0" dirty="0">
                <a:ln>
                  <a:noFill/>
                </a:ln>
                <a:solidFill>
                  <a:prstClr val="black"/>
                </a:solidFill>
                <a:effectLst/>
                <a:uLnTx/>
                <a:uFillTx/>
              </a:rPr>
              <a:t>琉球大学附属病院（西原）　</a:t>
            </a:r>
            <a:r>
              <a:rPr kumimoji="0" lang="en-US" altLang="ja-JP" sz="1050" b="0" i="0" u="none" strike="noStrike" kern="0" cap="none" spc="0" normalizeH="0" baseline="0" noProof="0" dirty="0">
                <a:ln>
                  <a:noFill/>
                </a:ln>
                <a:solidFill>
                  <a:prstClr val="black"/>
                </a:solidFill>
                <a:effectLst/>
                <a:uLnTx/>
                <a:uFillTx/>
              </a:rPr>
              <a:t>098-895-3331</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05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solidFill>
                <a:effectLst/>
                <a:uLnTx/>
                <a:uFillTx/>
              </a:rPr>
              <a:t>●地域がん診療連携拠点病院</a:t>
            </a:r>
            <a:endParaRPr kumimoji="0" lang="en-US" altLang="ja-JP" sz="12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★◇②那覇市立病院（那覇）　</a:t>
            </a:r>
            <a:r>
              <a:rPr kumimoji="0" lang="en-US" altLang="ja-JP" sz="1050" b="0" i="0" u="none" strike="noStrike" kern="0" cap="none" spc="0" normalizeH="0" baseline="0" noProof="0" dirty="0">
                <a:ln>
                  <a:noFill/>
                </a:ln>
                <a:solidFill>
                  <a:prstClr val="black"/>
                </a:solidFill>
                <a:effectLst/>
                <a:uLnTx/>
                <a:uFillTx/>
              </a:rPr>
              <a:t>098-884-5111</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★◇③県立中部病院（うるま）　</a:t>
            </a:r>
            <a:r>
              <a:rPr kumimoji="0" lang="en-US" altLang="ja-JP" sz="1050" b="0" i="0" u="none" strike="noStrike" kern="0" cap="none" spc="0" normalizeH="0" baseline="0" noProof="0" dirty="0">
                <a:ln>
                  <a:noFill/>
                </a:ln>
                <a:solidFill>
                  <a:prstClr val="black"/>
                </a:solidFill>
                <a:effectLst/>
                <a:uLnTx/>
                <a:uFillTx/>
              </a:rPr>
              <a:t>098-973-4111</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05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solidFill>
                <a:effectLst/>
                <a:uLnTx/>
                <a:uFillTx/>
              </a:rPr>
              <a:t>●地域がん診療連携支援病院</a:t>
            </a:r>
            <a:endParaRPr kumimoji="0" lang="en-US" altLang="ja-JP" sz="12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④北部地区医師会病院（名護）</a:t>
            </a:r>
            <a:r>
              <a:rPr kumimoji="0" lang="en-US" altLang="ja-JP" sz="1050" b="0" i="0" u="none" strike="noStrike" kern="0" cap="none" spc="0" normalizeH="0" baseline="0" noProof="0" dirty="0">
                <a:ln>
                  <a:noFill/>
                </a:ln>
                <a:solidFill>
                  <a:prstClr val="black"/>
                </a:solidFill>
                <a:effectLst/>
                <a:uLnTx/>
                <a:uFillTx/>
              </a:rPr>
              <a:t>0980-54-1111</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05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⑤県立南部医療センター・こども医療</a:t>
            </a:r>
            <a:endParaRPr kumimoji="0" lang="en-US" altLang="ja-JP" sz="105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センター（南風原）</a:t>
            </a:r>
            <a:r>
              <a:rPr kumimoji="0" lang="en-US" altLang="ja-JP" sz="1050" b="0" i="0" u="none" strike="noStrike" kern="0" cap="none" spc="0" normalizeH="0" baseline="0" noProof="0" dirty="0">
                <a:ln>
                  <a:noFill/>
                </a:ln>
                <a:solidFill>
                  <a:prstClr val="black"/>
                </a:solidFill>
                <a:effectLst/>
                <a:uLnTx/>
                <a:uFillTx/>
              </a:rPr>
              <a:t>098-888-0123</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⑥沖縄赤十字病院（那覇）</a:t>
            </a:r>
            <a:r>
              <a:rPr kumimoji="0" lang="en-US" altLang="ja-JP" sz="1050" b="0" i="0" u="none" strike="noStrike" kern="0" cap="none" spc="0" normalizeH="0" baseline="0" noProof="0" dirty="0">
                <a:ln>
                  <a:noFill/>
                </a:ln>
                <a:solidFill>
                  <a:prstClr val="black"/>
                </a:solidFill>
                <a:effectLst/>
                <a:uLnTx/>
                <a:uFillTx/>
              </a:rPr>
              <a:t>098-853-3134</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⑦南部徳洲会病院（八重瀬）</a:t>
            </a:r>
            <a:r>
              <a:rPr kumimoji="0" lang="en-US" altLang="ja-JP" sz="1050" b="0" i="0" u="none" strike="noStrike" kern="0" cap="none" spc="0" normalizeH="0" baseline="0" noProof="0" dirty="0">
                <a:ln>
                  <a:noFill/>
                </a:ln>
                <a:solidFill>
                  <a:prstClr val="black"/>
                </a:solidFill>
                <a:effectLst/>
                <a:uLnTx/>
                <a:uFillTx/>
              </a:rPr>
              <a:t>098-998-3221</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⑧那覇西クリニック</a:t>
            </a:r>
            <a:r>
              <a:rPr kumimoji="0" lang="en-US" altLang="ja-JP" sz="1050" b="0" i="0" u="none" strike="noStrike" kern="0" cap="none" spc="0" normalizeH="0" baseline="0" noProof="0" dirty="0">
                <a:ln>
                  <a:noFill/>
                </a:ln>
                <a:solidFill>
                  <a:prstClr val="black"/>
                </a:solidFill>
                <a:effectLst/>
                <a:uLnTx/>
                <a:uFillTx/>
              </a:rPr>
              <a:t>(</a:t>
            </a:r>
            <a:r>
              <a:rPr kumimoji="0" lang="ja-JP" altLang="en-US" sz="1050" b="0" i="0" u="none" strike="noStrike" kern="0" cap="none" spc="0" normalizeH="0" baseline="0" noProof="0" dirty="0">
                <a:ln>
                  <a:noFill/>
                </a:ln>
                <a:solidFill>
                  <a:prstClr val="black"/>
                </a:solidFill>
                <a:effectLst/>
                <a:uLnTx/>
                <a:uFillTx/>
              </a:rPr>
              <a:t>那覇</a:t>
            </a:r>
            <a:r>
              <a:rPr kumimoji="0" lang="en-US" altLang="ja-JP" sz="1050" b="0" i="0" u="none" strike="noStrike" kern="0" cap="none" spc="0" normalizeH="0" baseline="0" noProof="0" dirty="0">
                <a:ln>
                  <a:noFill/>
                </a:ln>
                <a:solidFill>
                  <a:prstClr val="black"/>
                </a:solidFill>
                <a:effectLst/>
                <a:uLnTx/>
                <a:uFillTx/>
              </a:rPr>
              <a:t>)</a:t>
            </a:r>
            <a:r>
              <a:rPr kumimoji="0" lang="ja-JP" altLang="en-US" sz="1050" b="0" i="0" u="none" strike="noStrike" kern="0" cap="none" spc="0" normalizeH="0" baseline="0" noProof="0" dirty="0">
                <a:ln>
                  <a:noFill/>
                </a:ln>
                <a:solidFill>
                  <a:prstClr val="black"/>
                </a:solidFill>
                <a:effectLst/>
                <a:uLnTx/>
                <a:uFillTx/>
              </a:rPr>
              <a:t>　</a:t>
            </a:r>
            <a:r>
              <a:rPr kumimoji="0" lang="en-US" altLang="ja-JP" sz="1050" b="0" i="0" u="none" strike="noStrike" kern="0" cap="none" spc="0" normalizeH="0" baseline="0" noProof="0" dirty="0">
                <a:ln>
                  <a:noFill/>
                </a:ln>
                <a:solidFill>
                  <a:prstClr val="black"/>
                </a:solidFill>
                <a:effectLst/>
                <a:uLnTx/>
                <a:uFillTx/>
              </a:rPr>
              <a:t>098-858-5557</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★◇⑨浦添総合病院</a:t>
            </a:r>
            <a:r>
              <a:rPr kumimoji="0" lang="en-US" altLang="ja-JP" sz="1050" b="0" i="0" u="none" strike="noStrike" kern="0" cap="none" spc="0" normalizeH="0" baseline="0" noProof="0" dirty="0">
                <a:ln>
                  <a:noFill/>
                </a:ln>
                <a:solidFill>
                  <a:prstClr val="black"/>
                </a:solidFill>
                <a:effectLst/>
                <a:uLnTx/>
                <a:uFillTx/>
              </a:rPr>
              <a:t>(</a:t>
            </a:r>
            <a:r>
              <a:rPr kumimoji="0" lang="ja-JP" altLang="en-US" sz="1050" b="0" i="0" u="none" strike="noStrike" kern="0" cap="none" spc="0" normalizeH="0" baseline="0" noProof="0" dirty="0">
                <a:ln>
                  <a:noFill/>
                </a:ln>
                <a:solidFill>
                  <a:prstClr val="black"/>
                </a:solidFill>
                <a:effectLst/>
                <a:uLnTx/>
                <a:uFillTx/>
              </a:rPr>
              <a:t>浦添</a:t>
            </a:r>
            <a:r>
              <a:rPr kumimoji="0" lang="en-US" altLang="ja-JP" sz="1050" b="0" i="0" u="none" strike="noStrike" kern="0" cap="none" spc="0" normalizeH="0" baseline="0" noProof="0" dirty="0">
                <a:ln>
                  <a:noFill/>
                </a:ln>
                <a:solidFill>
                  <a:prstClr val="black"/>
                </a:solidFill>
                <a:effectLst/>
                <a:uLnTx/>
                <a:uFillTx/>
              </a:rPr>
              <a:t>)</a:t>
            </a:r>
            <a:r>
              <a:rPr kumimoji="0" lang="ja-JP" altLang="en-US" sz="1050" b="0" i="0" u="none" strike="noStrike" kern="0" cap="none" spc="0" normalizeH="0" baseline="0" noProof="0" dirty="0">
                <a:ln>
                  <a:noFill/>
                </a:ln>
                <a:solidFill>
                  <a:prstClr val="black"/>
                </a:solidFill>
                <a:effectLst/>
                <a:uLnTx/>
                <a:uFillTx/>
              </a:rPr>
              <a:t>　</a:t>
            </a:r>
            <a:r>
              <a:rPr kumimoji="0" lang="en-US" altLang="ja-JP" sz="1050" b="0" i="0" u="none" strike="noStrike" kern="0" cap="none" spc="0" normalizeH="0" baseline="0" noProof="0" dirty="0">
                <a:ln>
                  <a:noFill/>
                </a:ln>
                <a:solidFill>
                  <a:prstClr val="black"/>
                </a:solidFill>
                <a:effectLst/>
                <a:uLnTx/>
                <a:uFillTx/>
              </a:rPr>
              <a:t> 0120-979 -706</a:t>
            </a: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2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solidFill>
                <a:effectLst/>
                <a:uLnTx/>
                <a:uFillTx/>
              </a:rPr>
              <a:t>●緩和ケア病棟を有する病院　</a:t>
            </a:r>
            <a:r>
              <a:rPr kumimoji="0" lang="en-US" altLang="ja-JP" sz="1200" b="1" i="0" u="sng" strike="noStrike" kern="0" cap="none" spc="0" normalizeH="0" baseline="0" noProof="0" dirty="0">
                <a:ln>
                  <a:noFill/>
                </a:ln>
                <a:solidFill>
                  <a:prstClr val="black"/>
                </a:solidFill>
                <a:effectLst/>
                <a:uLnTx/>
                <a:uFillTx/>
              </a:rPr>
              <a:t>4</a:t>
            </a:r>
            <a:r>
              <a:rPr kumimoji="0" lang="ja-JP" altLang="en-US" sz="1200" b="1" i="0" u="sng" strike="noStrike" kern="0" cap="none" spc="0" normalizeH="0" baseline="0" noProof="0" dirty="0">
                <a:ln>
                  <a:noFill/>
                </a:ln>
                <a:solidFill>
                  <a:prstClr val="black"/>
                </a:solidFill>
                <a:effectLst/>
                <a:uLnTx/>
                <a:uFillTx/>
              </a:rPr>
              <a:t>ヶ所</a:t>
            </a:r>
            <a:endParaRPr kumimoji="0" lang="en-US" altLang="ja-JP" sz="120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◇⑩沖縄病院（宜野湾）</a:t>
            </a:r>
            <a:r>
              <a:rPr kumimoji="0" lang="en-US" altLang="ja-JP" sz="1050" b="0" i="0" u="none" strike="noStrike" kern="0" cap="none" spc="0" normalizeH="0" baseline="0" noProof="0" dirty="0">
                <a:ln>
                  <a:noFill/>
                </a:ln>
                <a:solidFill>
                  <a:prstClr val="black"/>
                </a:solidFill>
                <a:effectLst/>
                <a:uLnTx/>
                <a:uFillTx/>
              </a:rPr>
              <a:t>20</a:t>
            </a:r>
            <a:r>
              <a:rPr kumimoji="0" lang="ja-JP" altLang="en-US" sz="1050" b="0" i="0" u="none" strike="noStrike" kern="0" cap="none" spc="0" normalizeH="0" baseline="0" noProof="0" dirty="0">
                <a:ln>
                  <a:noFill/>
                </a:ln>
                <a:solidFill>
                  <a:prstClr val="black"/>
                </a:solidFill>
                <a:effectLst/>
                <a:uLnTx/>
                <a:uFillTx/>
              </a:rPr>
              <a:t>床　</a:t>
            </a:r>
            <a:r>
              <a:rPr kumimoji="0" lang="en-US" altLang="ja-JP" sz="1050" b="0" i="0" u="none" strike="noStrike" kern="0" cap="none" spc="0" normalizeH="0" baseline="0" noProof="0" dirty="0">
                <a:ln>
                  <a:noFill/>
                </a:ln>
                <a:solidFill>
                  <a:prstClr val="black"/>
                </a:solidFill>
                <a:effectLst/>
                <a:uLnTx/>
                <a:uFillTx/>
              </a:rPr>
              <a:t>098-898-2121</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◇⑪アドベンチストメディカルセンター（西原）</a:t>
            </a:r>
            <a:endParaRPr kumimoji="0" lang="en-US" altLang="ja-JP" sz="105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a:t>
            </a:r>
            <a:r>
              <a:rPr kumimoji="0" lang="en-US" altLang="ja-JP" sz="1050" b="0" i="0" u="none" strike="noStrike" kern="0" cap="none" spc="0" normalizeH="0" baseline="0" noProof="0" dirty="0">
                <a:ln>
                  <a:noFill/>
                </a:ln>
                <a:solidFill>
                  <a:prstClr val="black"/>
                </a:solidFill>
                <a:effectLst/>
                <a:uLnTx/>
                <a:uFillTx/>
              </a:rPr>
              <a:t>21</a:t>
            </a:r>
            <a:r>
              <a:rPr kumimoji="0" lang="ja-JP" altLang="en-US" sz="1050" b="0" i="0" u="none" strike="noStrike" kern="0" cap="none" spc="0" normalizeH="0" baseline="0" noProof="0" dirty="0">
                <a:ln>
                  <a:noFill/>
                </a:ln>
                <a:solidFill>
                  <a:prstClr val="black"/>
                </a:solidFill>
                <a:effectLst/>
                <a:uLnTx/>
                <a:uFillTx/>
              </a:rPr>
              <a:t>床　</a:t>
            </a:r>
            <a:r>
              <a:rPr kumimoji="0" lang="en-US" altLang="ja-JP" sz="1050" b="0" i="0" u="none" strike="noStrike" kern="0" cap="none" spc="0" normalizeH="0" baseline="0" noProof="0" dirty="0">
                <a:ln>
                  <a:noFill/>
                </a:ln>
                <a:solidFill>
                  <a:prstClr val="black"/>
                </a:solidFill>
                <a:effectLst/>
                <a:uLnTx/>
                <a:uFillTx/>
              </a:rPr>
              <a:t>098-946-2833</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◇⑫オリブ山病院（首里）</a:t>
            </a:r>
            <a:r>
              <a:rPr kumimoji="0" lang="en-US" altLang="ja-JP" sz="1050" b="0" i="0" u="none" strike="noStrike" kern="0" cap="none" spc="0" normalizeH="0" baseline="0" noProof="0" dirty="0">
                <a:ln>
                  <a:noFill/>
                </a:ln>
                <a:solidFill>
                  <a:prstClr val="black"/>
                </a:solidFill>
                <a:effectLst/>
                <a:uLnTx/>
                <a:uFillTx/>
              </a:rPr>
              <a:t>21</a:t>
            </a:r>
            <a:r>
              <a:rPr kumimoji="0" lang="ja-JP" altLang="en-US" sz="1050" b="0" i="0" u="none" strike="noStrike" kern="0" cap="none" spc="0" normalizeH="0" baseline="0" noProof="0" dirty="0">
                <a:ln>
                  <a:noFill/>
                </a:ln>
                <a:solidFill>
                  <a:prstClr val="black"/>
                </a:solidFill>
                <a:effectLst/>
                <a:uLnTx/>
                <a:uFillTx/>
              </a:rPr>
              <a:t>床　</a:t>
            </a:r>
            <a:r>
              <a:rPr kumimoji="0" lang="en-US" altLang="ja-JP" sz="1050" b="0" i="0" u="none" strike="noStrike" kern="0" cap="none" spc="0" normalizeH="0" baseline="0" noProof="0" dirty="0">
                <a:ln>
                  <a:noFill/>
                </a:ln>
                <a:solidFill>
                  <a:prstClr val="black"/>
                </a:solidFill>
                <a:effectLst/>
                <a:uLnTx/>
                <a:uFillTx/>
              </a:rPr>
              <a:t>098-886-5567</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　　◇⑬南部病院（糸満）</a:t>
            </a:r>
            <a:r>
              <a:rPr kumimoji="0" lang="en-US" altLang="ja-JP" sz="1050" b="0" i="0" u="none" strike="noStrike" kern="0" cap="none" spc="0" normalizeH="0" baseline="0" noProof="0" dirty="0">
                <a:ln>
                  <a:noFill/>
                </a:ln>
                <a:solidFill>
                  <a:prstClr val="black"/>
                </a:solidFill>
                <a:effectLst/>
                <a:uLnTx/>
                <a:uFillTx/>
              </a:rPr>
              <a:t>21</a:t>
            </a:r>
            <a:r>
              <a:rPr kumimoji="0" lang="ja-JP" altLang="en-US" sz="1050" b="0" i="0" u="none" strike="noStrike" kern="0" cap="none" spc="0" normalizeH="0" baseline="0" noProof="0" dirty="0">
                <a:ln>
                  <a:noFill/>
                </a:ln>
                <a:solidFill>
                  <a:prstClr val="black"/>
                </a:solidFill>
                <a:effectLst/>
                <a:uLnTx/>
                <a:uFillTx/>
              </a:rPr>
              <a:t>床　</a:t>
            </a:r>
            <a:r>
              <a:rPr kumimoji="0" lang="en-US" altLang="ja-JP" sz="1050" b="0" i="0" u="none" strike="noStrike" kern="0" cap="none" spc="0" normalizeH="0" baseline="0" noProof="0" dirty="0">
                <a:ln>
                  <a:noFill/>
                </a:ln>
                <a:solidFill>
                  <a:prstClr val="black"/>
                </a:solidFill>
                <a:effectLst/>
                <a:uLnTx/>
                <a:uFillTx/>
              </a:rPr>
              <a:t>098-994-0501</a:t>
            </a:r>
          </a:p>
        </p:txBody>
      </p:sp>
      <p:sp>
        <p:nvSpPr>
          <p:cNvPr id="28" name="円/楕円 27"/>
          <p:cNvSpPr/>
          <p:nvPr/>
        </p:nvSpPr>
        <p:spPr>
          <a:xfrm>
            <a:off x="6984000" y="3240000"/>
            <a:ext cx="144000" cy="144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rPr>
              <a:t>④</a:t>
            </a:r>
          </a:p>
        </p:txBody>
      </p:sp>
      <p:sp>
        <p:nvSpPr>
          <p:cNvPr id="30" name="円/楕円 29"/>
          <p:cNvSpPr/>
          <p:nvPr/>
        </p:nvSpPr>
        <p:spPr>
          <a:xfrm>
            <a:off x="5760000" y="5544000"/>
            <a:ext cx="108000" cy="108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⑤</a:t>
            </a:r>
          </a:p>
        </p:txBody>
      </p:sp>
      <p:sp>
        <p:nvSpPr>
          <p:cNvPr id="31" name="円/楕円 30"/>
          <p:cNvSpPr/>
          <p:nvPr/>
        </p:nvSpPr>
        <p:spPr>
          <a:xfrm>
            <a:off x="5616000" y="5616000"/>
            <a:ext cx="108000" cy="108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⑥</a:t>
            </a:r>
          </a:p>
        </p:txBody>
      </p:sp>
      <p:sp>
        <p:nvSpPr>
          <p:cNvPr id="32" name="円/楕円 31"/>
          <p:cNvSpPr/>
          <p:nvPr/>
        </p:nvSpPr>
        <p:spPr>
          <a:xfrm>
            <a:off x="5796000" y="5328000"/>
            <a:ext cx="108000" cy="108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⑩</a:t>
            </a:r>
          </a:p>
        </p:txBody>
      </p:sp>
      <p:sp>
        <p:nvSpPr>
          <p:cNvPr id="49" name="円/楕円 48"/>
          <p:cNvSpPr/>
          <p:nvPr/>
        </p:nvSpPr>
        <p:spPr>
          <a:xfrm>
            <a:off x="5724000" y="5688000"/>
            <a:ext cx="108000" cy="108000"/>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⑦</a:t>
            </a:r>
          </a:p>
        </p:txBody>
      </p:sp>
      <p:sp>
        <p:nvSpPr>
          <p:cNvPr id="45" name="円/楕円 44"/>
          <p:cNvSpPr/>
          <p:nvPr/>
        </p:nvSpPr>
        <p:spPr>
          <a:xfrm>
            <a:off x="5904000" y="5508000"/>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⑪</a:t>
            </a:r>
          </a:p>
        </p:txBody>
      </p:sp>
      <p:sp>
        <p:nvSpPr>
          <p:cNvPr id="47" name="円/楕円 46"/>
          <p:cNvSpPr/>
          <p:nvPr/>
        </p:nvSpPr>
        <p:spPr>
          <a:xfrm>
            <a:off x="5796000" y="5436000"/>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⑫</a:t>
            </a:r>
          </a:p>
        </p:txBody>
      </p:sp>
      <p:sp>
        <p:nvSpPr>
          <p:cNvPr id="48" name="円/楕円 47"/>
          <p:cNvSpPr/>
          <p:nvPr/>
        </p:nvSpPr>
        <p:spPr>
          <a:xfrm>
            <a:off x="5580000" y="6084000"/>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⑬</a:t>
            </a:r>
          </a:p>
        </p:txBody>
      </p:sp>
      <p:sp>
        <p:nvSpPr>
          <p:cNvPr id="67" name="角丸四角形 66"/>
          <p:cNvSpPr/>
          <p:nvPr/>
        </p:nvSpPr>
        <p:spPr>
          <a:xfrm>
            <a:off x="3266668" y="5544000"/>
            <a:ext cx="2145395" cy="1071268"/>
          </a:xfrm>
          <a:prstGeom prst="roundRect">
            <a:avLst/>
          </a:prstGeom>
          <a:solidFill>
            <a:schemeClr val="accent6">
              <a:lumMod val="20000"/>
              <a:lumOff val="80000"/>
            </a:schemeClr>
          </a:solidFill>
          <a:ln w="1905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1" i="0" u="sng" strike="noStrike" kern="0" cap="none" spc="0" normalizeH="0" baseline="0" noProof="0" dirty="0">
                <a:ln>
                  <a:noFill/>
                </a:ln>
                <a:solidFill>
                  <a:prstClr val="black"/>
                </a:solidFill>
                <a:effectLst/>
                <a:uLnTx/>
                <a:uFillTx/>
              </a:rPr>
              <a:t>●沖縄県庁保健医療部保健医療政策課　</a:t>
            </a:r>
            <a:r>
              <a:rPr kumimoji="0" lang="en-US" altLang="ja-JP" sz="1200" b="1" i="0" u="sng" strike="noStrike" kern="0" cap="none" spc="0" normalizeH="0" baseline="0" noProof="0" dirty="0">
                <a:ln>
                  <a:noFill/>
                </a:ln>
                <a:solidFill>
                  <a:prstClr val="black"/>
                </a:solidFill>
                <a:effectLst/>
                <a:uLnTx/>
                <a:uFillTx/>
              </a:rPr>
              <a:t>098-866-2169</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・離島から放射線療法のために渡航する患者・家族を対象とした宿泊費割引制度に関する相談</a:t>
            </a:r>
            <a:endParaRPr kumimoji="0" lang="en-US" altLang="ja-JP" sz="1050" b="0" i="0" u="none" strike="noStrike" kern="0" cap="none" spc="0" normalizeH="0" baseline="0" noProof="0" dirty="0">
              <a:ln>
                <a:noFill/>
              </a:ln>
              <a:solidFill>
                <a:prstClr val="black"/>
              </a:solidFill>
              <a:effectLst/>
              <a:uLnTx/>
              <a:uFillTx/>
            </a:endParaRPr>
          </a:p>
        </p:txBody>
      </p:sp>
      <p:sp>
        <p:nvSpPr>
          <p:cNvPr id="3" name="円/楕円 2"/>
          <p:cNvSpPr/>
          <p:nvPr/>
        </p:nvSpPr>
        <p:spPr>
          <a:xfrm>
            <a:off x="5508000" y="5652000"/>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⑧</a:t>
            </a:r>
          </a:p>
        </p:txBody>
      </p:sp>
      <p:pic>
        <p:nvPicPr>
          <p:cNvPr id="7" name="図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60000" y="5760000"/>
            <a:ext cx="108012" cy="108012"/>
          </a:xfrm>
          <a:prstGeom prst="rect">
            <a:avLst/>
          </a:prstGeom>
        </p:spPr>
      </p:pic>
      <p:pic>
        <p:nvPicPr>
          <p:cNvPr id="73" name="図 7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8000" y="4428000"/>
            <a:ext cx="108012" cy="108012"/>
          </a:xfrm>
          <a:prstGeom prst="rect">
            <a:avLst/>
          </a:prstGeom>
        </p:spPr>
      </p:pic>
      <p:pic>
        <p:nvPicPr>
          <p:cNvPr id="74" name="図 7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8000" y="3564000"/>
            <a:ext cx="108012" cy="108012"/>
          </a:xfrm>
          <a:prstGeom prst="rect">
            <a:avLst/>
          </a:prstGeom>
        </p:spPr>
      </p:pic>
      <p:pic>
        <p:nvPicPr>
          <p:cNvPr id="75" name="図 7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8000" y="3420000"/>
            <a:ext cx="108012" cy="108012"/>
          </a:xfrm>
          <a:prstGeom prst="rect">
            <a:avLst/>
          </a:prstGeom>
        </p:spPr>
      </p:pic>
      <p:pic>
        <p:nvPicPr>
          <p:cNvPr id="76" name="図 7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8000" y="3096000"/>
            <a:ext cx="108012" cy="108012"/>
          </a:xfrm>
          <a:prstGeom prst="rect">
            <a:avLst/>
          </a:prstGeom>
        </p:spPr>
      </p:pic>
      <p:pic>
        <p:nvPicPr>
          <p:cNvPr id="77" name="図 7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2000" y="2268000"/>
            <a:ext cx="108012" cy="108012"/>
          </a:xfrm>
          <a:prstGeom prst="rect">
            <a:avLst/>
          </a:prstGeom>
        </p:spPr>
      </p:pic>
      <p:pic>
        <p:nvPicPr>
          <p:cNvPr id="78" name="図 7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2000" y="2088000"/>
            <a:ext cx="108012" cy="108012"/>
          </a:xfrm>
          <a:prstGeom prst="rect">
            <a:avLst/>
          </a:prstGeom>
        </p:spPr>
      </p:pic>
      <p:pic>
        <p:nvPicPr>
          <p:cNvPr id="79" name="図 7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2000" y="1584000"/>
            <a:ext cx="108012" cy="108012"/>
          </a:xfrm>
          <a:prstGeom prst="rect">
            <a:avLst/>
          </a:prstGeom>
        </p:spPr>
      </p:pic>
      <p:sp>
        <p:nvSpPr>
          <p:cNvPr id="80" name="円/楕円 79"/>
          <p:cNvSpPr/>
          <p:nvPr/>
        </p:nvSpPr>
        <p:spPr>
          <a:xfrm>
            <a:off x="5868000" y="5256000"/>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⑨</a:t>
            </a:r>
          </a:p>
        </p:txBody>
      </p:sp>
      <p:sp>
        <p:nvSpPr>
          <p:cNvPr id="29" name="タイトル 1"/>
          <p:cNvSpPr txBox="1">
            <a:spLocks/>
          </p:cNvSpPr>
          <p:nvPr/>
        </p:nvSpPr>
        <p:spPr>
          <a:xfrm>
            <a:off x="251520" y="188640"/>
            <a:ext cx="8496944" cy="624869"/>
          </a:xfrm>
          <a:prstGeom prst="rect">
            <a:avLst/>
          </a:prstGeom>
          <a:no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1" lang="ja-JP" altLang="en-US" sz="1800" b="1" i="0" u="none" strike="noStrike" kern="1200" cap="none" spc="0" normalizeH="0" baseline="0" noProof="0" dirty="0">
                <a:ln>
                  <a:noFill/>
                </a:ln>
                <a:solidFill>
                  <a:prstClr val="black"/>
                </a:solidFill>
                <a:effectLst/>
                <a:uLnTx/>
                <a:uFillTx/>
                <a:latin typeface="ＭＳ Ｐゴシック"/>
                <a:ea typeface="+mj-ea"/>
                <a:cs typeface="メイリオ" pitchFamily="50" charset="-128"/>
              </a:rPr>
              <a:t>図</a:t>
            </a:r>
            <a:r>
              <a:rPr kumimoji="1" lang="en-US" altLang="ja-JP" sz="1800" b="1" i="0" u="none" strike="noStrike" kern="1200" cap="none" spc="0" normalizeH="0" baseline="0" noProof="0" dirty="0">
                <a:ln>
                  <a:noFill/>
                </a:ln>
                <a:solidFill>
                  <a:prstClr val="black"/>
                </a:solidFill>
                <a:effectLst/>
                <a:uLnTx/>
                <a:uFillTx/>
                <a:latin typeface="ＭＳ Ｐゴシック"/>
                <a:ea typeface="+mj-ea"/>
                <a:cs typeface="メイリオ" pitchFamily="50" charset="-128"/>
              </a:rPr>
              <a:t>6</a:t>
            </a:r>
            <a:r>
              <a:rPr kumimoji="1" lang="ja-JP" altLang="en-US" sz="1800" b="1" i="0" u="none" strike="noStrike" kern="1200" cap="none" spc="0" normalizeH="0" baseline="0" noProof="0" dirty="0">
                <a:ln>
                  <a:noFill/>
                </a:ln>
                <a:solidFill>
                  <a:prstClr val="black"/>
                </a:solidFill>
                <a:effectLst/>
                <a:uLnTx/>
                <a:uFillTx/>
                <a:latin typeface="ＭＳ Ｐゴシック"/>
                <a:ea typeface="+mj-ea"/>
                <a:cs typeface="メイリオ" pitchFamily="50" charset="-128"/>
              </a:rPr>
              <a:t>　がん患者・家族支援マップ：沖縄本島①</a:t>
            </a:r>
          </a:p>
        </p:txBody>
      </p:sp>
      <p:sp>
        <p:nvSpPr>
          <p:cNvPr id="37" name="角丸四角形 36"/>
          <p:cNvSpPr/>
          <p:nvPr/>
        </p:nvSpPr>
        <p:spPr>
          <a:xfrm>
            <a:off x="5832000" y="58190"/>
            <a:ext cx="3240000" cy="2317822"/>
          </a:xfrm>
          <a:prstGeom prst="roundRect">
            <a:avLst/>
          </a:prstGeom>
          <a:solidFill>
            <a:schemeClr val="accent5">
              <a:lumMod val="20000"/>
              <a:lumOff val="8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1" i="0" u="sng" strike="noStrike" kern="0" cap="none" spc="0" normalizeH="0" baseline="0" noProof="0" dirty="0">
                <a:ln>
                  <a:noFill/>
                </a:ln>
                <a:solidFill>
                  <a:prstClr val="black"/>
                </a:solidFill>
                <a:effectLst/>
                <a:uLnTx/>
                <a:uFillTx/>
              </a:rPr>
              <a:t>◆がん相談・サポート</a:t>
            </a:r>
            <a:r>
              <a:rPr kumimoji="0" lang="en-US" altLang="ja-JP" sz="1050" b="1" i="0" u="sng" strike="noStrike" kern="0" cap="none" spc="0" normalizeH="0" baseline="0" noProof="0" dirty="0">
                <a:ln>
                  <a:noFill/>
                </a:ln>
                <a:solidFill>
                  <a:prstClr val="black"/>
                </a:solidFill>
                <a:effectLst/>
                <a:uLnTx/>
                <a:uFillTx/>
              </a:rPr>
              <a:t>(</a:t>
            </a:r>
            <a:r>
              <a:rPr kumimoji="0" lang="ja-JP" altLang="en-US" sz="1050" b="1" i="0" u="sng" strike="noStrike" kern="0" cap="none" spc="0" normalizeH="0" baseline="0" noProof="0" dirty="0">
                <a:ln>
                  <a:noFill/>
                </a:ln>
                <a:solidFill>
                  <a:prstClr val="black"/>
                </a:solidFill>
                <a:effectLst/>
                <a:uLnTx/>
                <a:uFillTx/>
              </a:rPr>
              <a:t>秘密は厳守します</a:t>
            </a:r>
            <a:r>
              <a:rPr kumimoji="0" lang="en-US" altLang="ja-JP" sz="1050" b="1" i="0" u="sng"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050" b="1" i="0" u="none" strike="noStrike" kern="0" cap="none" spc="0" normalizeH="0" baseline="0" noProof="0" dirty="0">
                <a:ln>
                  <a:noFill/>
                </a:ln>
                <a:solidFill>
                  <a:prstClr val="black"/>
                </a:solidFill>
                <a:effectLst/>
                <a:uLnTx/>
                <a:uFillTx/>
              </a:rPr>
              <a:t>1.</a:t>
            </a:r>
            <a:r>
              <a:rPr kumimoji="0" lang="ja-JP" altLang="en-US" sz="1050" b="1" i="0" u="none" strike="noStrike" kern="0" cap="none" spc="0" normalizeH="0" baseline="0" noProof="0" dirty="0">
                <a:ln>
                  <a:noFill/>
                </a:ln>
                <a:solidFill>
                  <a:prstClr val="black"/>
                </a:solidFill>
                <a:effectLst/>
                <a:uLnTx/>
                <a:uFillTx/>
              </a:rPr>
              <a:t>がん相談ホットライン</a:t>
            </a:r>
            <a:r>
              <a:rPr kumimoji="0" lang="en-US" altLang="ja-JP" sz="1050" b="0" i="0" u="none" strike="noStrike" kern="0" cap="none" spc="0" normalizeH="0" baseline="0" noProof="0" dirty="0">
                <a:ln>
                  <a:noFill/>
                </a:ln>
                <a:solidFill>
                  <a:prstClr val="black"/>
                </a:solidFill>
                <a:effectLst/>
                <a:uLnTx/>
                <a:uFillTx/>
              </a:rPr>
              <a:t>(</a:t>
            </a:r>
            <a:r>
              <a:rPr kumimoji="0" lang="ja-JP" altLang="en-US" sz="1050" b="0" i="0" u="none" strike="noStrike" kern="0" cap="none" spc="0" normalizeH="0" baseline="0" noProof="0" dirty="0">
                <a:ln>
                  <a:noFill/>
                </a:ln>
                <a:solidFill>
                  <a:prstClr val="black"/>
                </a:solidFill>
                <a:effectLst/>
                <a:uLnTx/>
                <a:uFillTx/>
              </a:rPr>
              <a:t>生活関連の電話相談</a:t>
            </a:r>
            <a:r>
              <a:rPr kumimoji="0" lang="en-US" altLang="ja-JP" sz="105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050" b="0" i="0" u="none" strike="noStrike" kern="0" cap="none" spc="0" normalizeH="0" baseline="0" noProof="0" dirty="0">
                <a:ln>
                  <a:noFill/>
                </a:ln>
                <a:solidFill>
                  <a:prstClr val="black"/>
                </a:solidFill>
                <a:effectLst/>
                <a:uLnTx/>
                <a:uFillTx/>
              </a:rPr>
              <a:t>03-3562-7830(</a:t>
            </a:r>
            <a:r>
              <a:rPr kumimoji="0" lang="ja-JP" altLang="en-US" sz="1050" b="0" i="0" u="none" strike="noStrike" kern="0" cap="none" spc="0" normalizeH="0" baseline="0" noProof="0" dirty="0">
                <a:ln>
                  <a:noFill/>
                </a:ln>
                <a:solidFill>
                  <a:prstClr val="black"/>
                </a:solidFill>
                <a:effectLst/>
                <a:uLnTx/>
                <a:uFillTx/>
              </a:rPr>
              <a:t>祝日を除く毎日　</a:t>
            </a:r>
            <a:r>
              <a:rPr kumimoji="0" lang="en-US" altLang="ja-JP" sz="1050" b="0" i="0" u="none" strike="noStrike" kern="0" cap="none" spc="0" normalizeH="0" baseline="0" noProof="0" dirty="0">
                <a:ln>
                  <a:noFill/>
                </a:ln>
                <a:solidFill>
                  <a:prstClr val="black"/>
                </a:solidFill>
                <a:effectLst/>
                <a:uLnTx/>
                <a:uFillTx/>
              </a:rPr>
              <a:t>10</a:t>
            </a:r>
            <a:r>
              <a:rPr kumimoji="0" lang="ja-JP" altLang="en-US" sz="1050" b="0" i="0" u="none" strike="noStrike" kern="0" cap="none" spc="0" normalizeH="0" baseline="0" noProof="0" dirty="0">
                <a:ln>
                  <a:noFill/>
                </a:ln>
                <a:solidFill>
                  <a:prstClr val="black"/>
                </a:solidFill>
                <a:effectLst/>
                <a:uLnTx/>
                <a:uFillTx/>
              </a:rPr>
              <a:t>時～</a:t>
            </a:r>
            <a:r>
              <a:rPr kumimoji="0" lang="en-US" altLang="ja-JP" sz="1050" b="0" i="0" u="none" strike="noStrike" kern="0" cap="none" spc="0" normalizeH="0" baseline="0" noProof="0" dirty="0">
                <a:ln>
                  <a:noFill/>
                </a:ln>
                <a:solidFill>
                  <a:prstClr val="black"/>
                </a:solidFill>
                <a:effectLst/>
                <a:uLnTx/>
                <a:uFillTx/>
              </a:rPr>
              <a:t>18</a:t>
            </a:r>
            <a:r>
              <a:rPr kumimoji="0" lang="ja-JP" altLang="en-US" sz="1050" b="0" i="0" u="none" strike="noStrike" kern="0" cap="none" spc="0" normalizeH="0" baseline="0" noProof="0" dirty="0">
                <a:ln>
                  <a:noFill/>
                </a:ln>
                <a:solidFill>
                  <a:prstClr val="black"/>
                </a:solidFill>
                <a:effectLst/>
                <a:uLnTx/>
                <a:uFillTx/>
              </a:rPr>
              <a:t>時</a:t>
            </a:r>
            <a:r>
              <a:rPr kumimoji="0" lang="en-US" altLang="ja-JP" sz="105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看護師・社会福祉士が対応　相談無料　原則</a:t>
            </a:r>
            <a:r>
              <a:rPr kumimoji="0" lang="en-US" altLang="ja-JP" sz="1050" b="0" i="0" u="none" strike="noStrike" kern="0" cap="none" spc="0" normalizeH="0" baseline="0" noProof="0" dirty="0">
                <a:ln>
                  <a:noFill/>
                </a:ln>
                <a:solidFill>
                  <a:prstClr val="black"/>
                </a:solidFill>
                <a:effectLst/>
                <a:uLnTx/>
                <a:uFillTx/>
              </a:rPr>
              <a:t>20</a:t>
            </a:r>
            <a:r>
              <a:rPr kumimoji="0" lang="ja-JP" altLang="en-US" sz="1050" b="0" i="0" u="none" strike="noStrike" kern="0" cap="none" spc="0" normalizeH="0" baseline="0" noProof="0" dirty="0">
                <a:ln>
                  <a:noFill/>
                </a:ln>
                <a:solidFill>
                  <a:prstClr val="black"/>
                </a:solidFill>
                <a:effectLst/>
                <a:uLnTx/>
                <a:uFillTx/>
              </a:rPr>
              <a:t>分</a:t>
            </a:r>
            <a:endParaRPr kumimoji="0" lang="en-US" altLang="ja-JP" sz="105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endParaRPr kumimoji="0" lang="en-US" altLang="ja-JP" sz="105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050" b="1" i="0" u="none" strike="noStrike" kern="0" cap="none" spc="0" normalizeH="0" baseline="0" noProof="0" dirty="0">
                <a:ln>
                  <a:noFill/>
                </a:ln>
                <a:solidFill>
                  <a:prstClr val="black"/>
                </a:solidFill>
                <a:effectLst/>
                <a:uLnTx/>
                <a:uFillTx/>
              </a:rPr>
              <a:t>2.</a:t>
            </a:r>
            <a:r>
              <a:rPr kumimoji="0" lang="ja-JP" altLang="en-US" sz="1050" b="1" i="0" u="none" strike="noStrike" kern="0" cap="none" spc="0" normalizeH="0" baseline="0" noProof="0" dirty="0">
                <a:ln>
                  <a:noFill/>
                </a:ln>
                <a:solidFill>
                  <a:prstClr val="black"/>
                </a:solidFill>
                <a:effectLst/>
                <a:uLnTx/>
                <a:uFillTx/>
              </a:rPr>
              <a:t>医師による電話相談</a:t>
            </a:r>
            <a:r>
              <a:rPr kumimoji="0" lang="en-US" altLang="ja-JP" sz="1050" b="1" i="0" u="none" strike="noStrike" kern="0" cap="none" spc="0" normalizeH="0" baseline="0" noProof="0" dirty="0">
                <a:ln>
                  <a:noFill/>
                </a:ln>
                <a:solidFill>
                  <a:prstClr val="black"/>
                </a:solidFill>
                <a:effectLst/>
                <a:uLnTx/>
                <a:uFillTx/>
              </a:rPr>
              <a:t>(</a:t>
            </a:r>
            <a:r>
              <a:rPr kumimoji="0" lang="ja-JP" altLang="en-US" sz="1050" b="1" i="0" u="sng" strike="noStrike" kern="0" cap="none" spc="0" normalizeH="0" baseline="0" noProof="0" dirty="0">
                <a:ln>
                  <a:noFill/>
                </a:ln>
                <a:solidFill>
                  <a:prstClr val="black"/>
                </a:solidFill>
                <a:effectLst/>
                <a:uLnTx/>
                <a:uFillTx/>
              </a:rPr>
              <a:t>事前予約制</a:t>
            </a:r>
            <a:r>
              <a:rPr kumimoji="0" lang="en-US" altLang="ja-JP" sz="1050" b="1"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電話相談予約窓口：</a:t>
            </a:r>
            <a:r>
              <a:rPr kumimoji="0" lang="en-US" altLang="ja-JP" sz="1050" b="0" i="0" u="none" strike="noStrike" kern="0" cap="none" spc="0" normalizeH="0" baseline="0" noProof="0" dirty="0">
                <a:ln>
                  <a:noFill/>
                </a:ln>
                <a:solidFill>
                  <a:prstClr val="black"/>
                </a:solidFill>
                <a:effectLst/>
                <a:uLnTx/>
                <a:uFillTx/>
              </a:rPr>
              <a:t>03-3562-8015(</a:t>
            </a:r>
            <a:r>
              <a:rPr kumimoji="0" lang="ja-JP" altLang="en-US" sz="1050" b="0" i="0" u="none" strike="noStrike" kern="0" cap="none" spc="0" normalizeH="0" baseline="0" noProof="0" dirty="0">
                <a:ln>
                  <a:noFill/>
                </a:ln>
                <a:solidFill>
                  <a:prstClr val="black"/>
                </a:solidFill>
                <a:effectLst/>
                <a:uLnTx/>
                <a:uFillTx/>
              </a:rPr>
              <a:t>月～金</a:t>
            </a:r>
            <a:r>
              <a:rPr kumimoji="0" lang="en-US" altLang="ja-JP" sz="1050" b="0" i="0" u="none" strike="noStrike" kern="0" cap="none" spc="0" normalizeH="0" baseline="0" noProof="0" dirty="0">
                <a:ln>
                  <a:noFill/>
                </a:ln>
                <a:solidFill>
                  <a:prstClr val="black"/>
                </a:solidFill>
                <a:effectLst/>
                <a:uLnTx/>
                <a:uFillTx/>
              </a:rPr>
              <a:t>10</a:t>
            </a:r>
            <a:r>
              <a:rPr kumimoji="0" lang="ja-JP" altLang="en-US" sz="1050" b="0" i="0" u="none" strike="noStrike" kern="0" cap="none" spc="0" normalizeH="0" baseline="0" noProof="0" dirty="0">
                <a:ln>
                  <a:noFill/>
                </a:ln>
                <a:solidFill>
                  <a:prstClr val="black"/>
                </a:solidFill>
                <a:effectLst/>
                <a:uLnTx/>
                <a:uFillTx/>
              </a:rPr>
              <a:t>時～</a:t>
            </a:r>
            <a:r>
              <a:rPr kumimoji="0" lang="en-US" altLang="ja-JP" sz="1050" b="0" i="0" u="none" strike="noStrike" kern="0" cap="none" spc="0" normalizeH="0" baseline="0" noProof="0" dirty="0">
                <a:ln>
                  <a:noFill/>
                </a:ln>
                <a:solidFill>
                  <a:prstClr val="black"/>
                </a:solidFill>
                <a:effectLst/>
                <a:uLnTx/>
                <a:uFillTx/>
              </a:rPr>
              <a:t>17</a:t>
            </a:r>
            <a:r>
              <a:rPr kumimoji="0" lang="ja-JP" altLang="en-US" sz="1050" b="0" i="0" u="none" strike="noStrike" kern="0" cap="none" spc="0" normalizeH="0" baseline="0" noProof="0" dirty="0">
                <a:ln>
                  <a:noFill/>
                </a:ln>
                <a:solidFill>
                  <a:prstClr val="black"/>
                </a:solidFill>
                <a:effectLst/>
                <a:uLnTx/>
                <a:uFillTx/>
              </a:rPr>
              <a:t>時</a:t>
            </a:r>
            <a:r>
              <a:rPr kumimoji="0" lang="en-US" altLang="ja-JP" sz="105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相談時間は</a:t>
            </a:r>
            <a:r>
              <a:rPr kumimoji="0" lang="en-US" altLang="ja-JP" sz="1050" b="0" i="0" u="none" strike="noStrike" kern="0" cap="none" spc="0" normalizeH="0" baseline="0" noProof="0" dirty="0">
                <a:ln>
                  <a:noFill/>
                </a:ln>
                <a:solidFill>
                  <a:prstClr val="black"/>
                </a:solidFill>
                <a:effectLst/>
                <a:uLnTx/>
                <a:uFillTx/>
              </a:rPr>
              <a:t>20</a:t>
            </a:r>
            <a:r>
              <a:rPr kumimoji="0" lang="ja-JP" altLang="en-US" sz="1050" b="0" i="0" u="none" strike="noStrike" kern="0" cap="none" spc="0" normalizeH="0" baseline="0" noProof="0" dirty="0">
                <a:ln>
                  <a:noFill/>
                </a:ln>
                <a:solidFill>
                  <a:prstClr val="black"/>
                </a:solidFill>
                <a:effectLst/>
                <a:uLnTx/>
                <a:uFillTx/>
              </a:rPr>
              <a:t>分</a:t>
            </a:r>
            <a:r>
              <a:rPr kumimoji="0" lang="en-US" altLang="ja-JP" sz="1050" b="0" i="0" u="none" strike="noStrike" kern="0" cap="none" spc="0" normalizeH="0" baseline="0" noProof="0" dirty="0">
                <a:ln>
                  <a:noFill/>
                </a:ln>
                <a:solidFill>
                  <a:prstClr val="black"/>
                </a:solidFill>
                <a:effectLst/>
                <a:uLnTx/>
                <a:uFillTx/>
              </a:rPr>
              <a:t>(1</a:t>
            </a:r>
            <a:r>
              <a:rPr kumimoji="0" lang="ja-JP" altLang="en-US" sz="1050" b="0" i="0" u="none" strike="noStrike" kern="0" cap="none" spc="0" normalizeH="0" baseline="0" noProof="0" dirty="0">
                <a:ln>
                  <a:noFill/>
                </a:ln>
                <a:solidFill>
                  <a:prstClr val="black"/>
                </a:solidFill>
                <a:effectLst/>
                <a:uLnTx/>
                <a:uFillTx/>
              </a:rPr>
              <a:t>週間前の月曜日より予約可能</a:t>
            </a:r>
            <a:r>
              <a:rPr kumimoji="0" lang="en-US" altLang="ja-JP" sz="105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国立がん研究センターやがん研有明病院の現役、</a:t>
            </a:r>
            <a:r>
              <a:rPr kumimoji="0" lang="en-US" altLang="ja-JP" sz="1050" b="0" i="0" u="none" strike="noStrike" kern="0" cap="none" spc="0" normalizeH="0" baseline="0" noProof="0" dirty="0">
                <a:ln>
                  <a:noFill/>
                </a:ln>
                <a:solidFill>
                  <a:prstClr val="black"/>
                </a:solidFill>
                <a:effectLst/>
                <a:uLnTx/>
                <a:uFillTx/>
              </a:rPr>
              <a:t>OB</a:t>
            </a:r>
            <a:r>
              <a:rPr kumimoji="0" lang="ja-JP" altLang="en-US" sz="1050" b="0" i="0" u="none" strike="noStrike" kern="0" cap="none" spc="0" normalizeH="0" baseline="0" noProof="0" dirty="0">
                <a:ln>
                  <a:noFill/>
                </a:ln>
                <a:solidFill>
                  <a:prstClr val="black"/>
                </a:solidFill>
                <a:effectLst/>
                <a:uLnTx/>
                <a:uFillTx/>
              </a:rPr>
              <a:t>医師らが対応</a:t>
            </a:r>
            <a:endParaRPr kumimoji="0" lang="en-US" altLang="ja-JP" sz="1050" b="0" i="0" u="none" strike="noStrike" kern="0" cap="none" spc="0" normalizeH="0" baseline="0" noProof="0" dirty="0">
              <a:ln>
                <a:noFill/>
              </a:ln>
              <a:solidFill>
                <a:prstClr val="black"/>
              </a:solidFill>
              <a:effectLst/>
              <a:uLnTx/>
              <a:uFillTx/>
            </a:endParaRPr>
          </a:p>
        </p:txBody>
      </p:sp>
      <p:sp>
        <p:nvSpPr>
          <p:cNvPr id="33" name="テキスト ボックス 32"/>
          <p:cNvSpPr txBox="1"/>
          <p:nvPr/>
        </p:nvSpPr>
        <p:spPr>
          <a:xfrm>
            <a:off x="6099105" y="6615268"/>
            <a:ext cx="3044895" cy="230832"/>
          </a:xfrm>
          <a:prstGeom prst="rect">
            <a:avLst/>
          </a:prstGeom>
          <a:noFill/>
        </p:spPr>
        <p:txBody>
          <a:bodyPr wrap="square" rtlCol="0">
            <a:spAutoFit/>
          </a:bodyPr>
          <a:lstStyle/>
          <a:p>
            <a:r>
              <a:rPr kumimoji="1" lang="ja-JP" altLang="en-US" sz="900" dirty="0"/>
              <a:t>おきなわがんサポートハンドブックをもとに新たに図を作成</a:t>
            </a:r>
          </a:p>
        </p:txBody>
      </p:sp>
    </p:spTree>
    <p:extLst>
      <p:ext uri="{BB962C8B-B14F-4D97-AF65-F5344CB8AC3E}">
        <p14:creationId xmlns:p14="http://schemas.microsoft.com/office/powerpoint/2010/main" val="1212269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58353" y="743798"/>
          <a:ext cx="3433527" cy="2646901"/>
        </p:xfrm>
        <a:graphic>
          <a:graphicData uri="http://schemas.openxmlformats.org/drawingml/2006/table">
            <a:tbl>
              <a:tblPr firstRow="1" bandRow="1">
                <a:tableStyleId>{073A0DAA-6AF3-43AB-8588-CEC1D06C72B9}</a:tableStyleId>
              </a:tblPr>
              <a:tblGrid>
                <a:gridCol w="1510753">
                  <a:extLst>
                    <a:ext uri="{9D8B030D-6E8A-4147-A177-3AD203B41FA5}">
                      <a16:colId xmlns:a16="http://schemas.microsoft.com/office/drawing/2014/main" xmlns="" val="20000"/>
                    </a:ext>
                  </a:extLst>
                </a:gridCol>
                <a:gridCol w="274682">
                  <a:extLst>
                    <a:ext uri="{9D8B030D-6E8A-4147-A177-3AD203B41FA5}">
                      <a16:colId xmlns:a16="http://schemas.microsoft.com/office/drawing/2014/main" xmlns="" val="20001"/>
                    </a:ext>
                  </a:extLst>
                </a:gridCol>
                <a:gridCol w="274682">
                  <a:extLst>
                    <a:ext uri="{9D8B030D-6E8A-4147-A177-3AD203B41FA5}">
                      <a16:colId xmlns:a16="http://schemas.microsoft.com/office/drawing/2014/main" xmlns="" val="20002"/>
                    </a:ext>
                  </a:extLst>
                </a:gridCol>
                <a:gridCol w="274682">
                  <a:extLst>
                    <a:ext uri="{9D8B030D-6E8A-4147-A177-3AD203B41FA5}">
                      <a16:colId xmlns:a16="http://schemas.microsoft.com/office/drawing/2014/main" xmlns="" val="20003"/>
                    </a:ext>
                  </a:extLst>
                </a:gridCol>
                <a:gridCol w="274682">
                  <a:extLst>
                    <a:ext uri="{9D8B030D-6E8A-4147-A177-3AD203B41FA5}">
                      <a16:colId xmlns:a16="http://schemas.microsoft.com/office/drawing/2014/main" xmlns="" val="20004"/>
                    </a:ext>
                  </a:extLst>
                </a:gridCol>
                <a:gridCol w="274682">
                  <a:extLst>
                    <a:ext uri="{9D8B030D-6E8A-4147-A177-3AD203B41FA5}">
                      <a16:colId xmlns:a16="http://schemas.microsoft.com/office/drawing/2014/main" xmlns="" val="20005"/>
                    </a:ext>
                  </a:extLst>
                </a:gridCol>
                <a:gridCol w="274682">
                  <a:extLst>
                    <a:ext uri="{9D8B030D-6E8A-4147-A177-3AD203B41FA5}">
                      <a16:colId xmlns:a16="http://schemas.microsoft.com/office/drawing/2014/main" xmlns="" val="20006"/>
                    </a:ext>
                  </a:extLst>
                </a:gridCol>
                <a:gridCol w="274682">
                  <a:extLst>
                    <a:ext uri="{9D8B030D-6E8A-4147-A177-3AD203B41FA5}">
                      <a16:colId xmlns:a16="http://schemas.microsoft.com/office/drawing/2014/main" xmlns="" val="20007"/>
                    </a:ext>
                  </a:extLst>
                </a:gridCol>
              </a:tblGrid>
              <a:tr h="350168">
                <a:tc>
                  <a:txBody>
                    <a:bodyPr/>
                    <a:lstStyle/>
                    <a:p>
                      <a:pPr algn="ctr"/>
                      <a:r>
                        <a:rPr kumimoji="1" lang="ja-JP" altLang="en-US" sz="1050" dirty="0">
                          <a:solidFill>
                            <a:schemeClr val="bg1"/>
                          </a:solidFill>
                        </a:rPr>
                        <a:t>施設名</a:t>
                      </a:r>
                    </a:p>
                  </a:txBody>
                  <a:tcPr/>
                </a:tc>
                <a:tc>
                  <a:txBody>
                    <a:bodyPr/>
                    <a:lstStyle/>
                    <a:p>
                      <a:r>
                        <a:rPr kumimoji="1" lang="ja-JP" altLang="en-US" sz="1050" dirty="0">
                          <a:solidFill>
                            <a:schemeClr val="bg1"/>
                          </a:solidFill>
                        </a:rPr>
                        <a:t>肺</a:t>
                      </a:r>
                    </a:p>
                  </a:txBody>
                  <a:tcPr/>
                </a:tc>
                <a:tc>
                  <a:txBody>
                    <a:bodyPr/>
                    <a:lstStyle/>
                    <a:p>
                      <a:r>
                        <a:rPr kumimoji="1" lang="ja-JP" altLang="en-US" sz="1050" dirty="0">
                          <a:solidFill>
                            <a:schemeClr val="bg1"/>
                          </a:solidFill>
                        </a:rPr>
                        <a:t>胃</a:t>
                      </a:r>
                    </a:p>
                  </a:txBody>
                  <a:tcPr/>
                </a:tc>
                <a:tc>
                  <a:txBody>
                    <a:bodyPr/>
                    <a:lstStyle/>
                    <a:p>
                      <a:r>
                        <a:rPr kumimoji="1" lang="ja-JP" altLang="en-US" sz="1050" dirty="0">
                          <a:solidFill>
                            <a:schemeClr val="bg1"/>
                          </a:solidFill>
                        </a:rPr>
                        <a:t>肝</a:t>
                      </a:r>
                    </a:p>
                  </a:txBody>
                  <a:tcPr/>
                </a:tc>
                <a:tc>
                  <a:txBody>
                    <a:bodyPr/>
                    <a:lstStyle/>
                    <a:p>
                      <a:r>
                        <a:rPr kumimoji="1" lang="ja-JP" altLang="en-US" sz="1050" dirty="0">
                          <a:solidFill>
                            <a:schemeClr val="bg1"/>
                          </a:solidFill>
                        </a:rPr>
                        <a:t>大腸</a:t>
                      </a:r>
                    </a:p>
                  </a:txBody>
                  <a:tcPr/>
                </a:tc>
                <a:tc>
                  <a:txBody>
                    <a:bodyPr/>
                    <a:lstStyle/>
                    <a:p>
                      <a:r>
                        <a:rPr kumimoji="1" lang="ja-JP" altLang="en-US" sz="1050" dirty="0">
                          <a:solidFill>
                            <a:schemeClr val="bg1"/>
                          </a:solidFill>
                        </a:rPr>
                        <a:t>乳</a:t>
                      </a:r>
                    </a:p>
                  </a:txBody>
                  <a:tcPr/>
                </a:tc>
                <a:tc>
                  <a:txBody>
                    <a:bodyPr/>
                    <a:lstStyle/>
                    <a:p>
                      <a:r>
                        <a:rPr kumimoji="1" lang="ja-JP" altLang="en-US" sz="1050" dirty="0">
                          <a:solidFill>
                            <a:schemeClr val="bg1"/>
                          </a:solidFill>
                        </a:rPr>
                        <a:t>子宮</a:t>
                      </a:r>
                    </a:p>
                  </a:txBody>
                  <a:tcPr/>
                </a:tc>
                <a:tc>
                  <a:txBody>
                    <a:bodyPr/>
                    <a:lstStyle/>
                    <a:p>
                      <a:r>
                        <a:rPr kumimoji="1" lang="ja-JP" altLang="en-US" sz="1050" dirty="0">
                          <a:solidFill>
                            <a:schemeClr val="bg1"/>
                          </a:solidFill>
                        </a:rPr>
                        <a:t>小児</a:t>
                      </a:r>
                    </a:p>
                  </a:txBody>
                  <a:tcPr/>
                </a:tc>
                <a:extLst>
                  <a:ext uri="{0D108BD9-81ED-4DB2-BD59-A6C34878D82A}">
                    <a16:rowId xmlns:a16="http://schemas.microsoft.com/office/drawing/2014/main" xmlns="" val="10000"/>
                  </a:ext>
                </a:extLst>
              </a:tr>
              <a:tr h="257343">
                <a:tc>
                  <a:txBody>
                    <a:bodyPr/>
                    <a:lstStyle/>
                    <a:p>
                      <a:pPr algn="l"/>
                      <a:r>
                        <a:rPr kumimoji="1" lang="ja-JP" altLang="en-US" sz="1000" dirty="0">
                          <a:solidFill>
                            <a:schemeClr val="tx1"/>
                          </a:solidFill>
                        </a:rPr>
                        <a:t>琉球大学付属病院</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extLst>
                  <a:ext uri="{0D108BD9-81ED-4DB2-BD59-A6C34878D82A}">
                    <a16:rowId xmlns:a16="http://schemas.microsoft.com/office/drawing/2014/main" xmlns="" val="10001"/>
                  </a:ext>
                </a:extLst>
              </a:tr>
              <a:tr h="271055">
                <a:tc>
                  <a:txBody>
                    <a:bodyPr/>
                    <a:lstStyle/>
                    <a:p>
                      <a:pPr algn="l"/>
                      <a:r>
                        <a:rPr kumimoji="1" lang="ja-JP" altLang="en-US" sz="1000" dirty="0">
                          <a:solidFill>
                            <a:schemeClr val="tx1"/>
                          </a:solidFill>
                        </a:rPr>
                        <a:t>那覇市立病院</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extLst>
                  <a:ext uri="{0D108BD9-81ED-4DB2-BD59-A6C34878D82A}">
                    <a16:rowId xmlns:a16="http://schemas.microsoft.com/office/drawing/2014/main" xmlns="" val="10002"/>
                  </a:ext>
                </a:extLst>
              </a:tr>
              <a:tr h="284767">
                <a:tc>
                  <a:txBody>
                    <a:bodyPr/>
                    <a:lstStyle/>
                    <a:p>
                      <a:pPr algn="l"/>
                      <a:r>
                        <a:rPr kumimoji="1" lang="ja-JP" altLang="en-US" sz="1000" dirty="0">
                          <a:solidFill>
                            <a:schemeClr val="tx1"/>
                          </a:solidFill>
                        </a:rPr>
                        <a:t>県立中部病院</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extLst>
                  <a:ext uri="{0D108BD9-81ED-4DB2-BD59-A6C34878D82A}">
                    <a16:rowId xmlns:a16="http://schemas.microsoft.com/office/drawing/2014/main" xmlns="" val="10003"/>
                  </a:ext>
                </a:extLst>
              </a:tr>
              <a:tr h="288032">
                <a:tc>
                  <a:txBody>
                    <a:bodyPr/>
                    <a:lstStyle/>
                    <a:p>
                      <a:pPr algn="l"/>
                      <a:r>
                        <a:rPr kumimoji="1" lang="ja-JP" altLang="en-US" sz="1000" dirty="0">
                          <a:solidFill>
                            <a:schemeClr val="tx1"/>
                          </a:solidFill>
                        </a:rPr>
                        <a:t>北部地区医師会病院</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extLst>
                  <a:ext uri="{0D108BD9-81ED-4DB2-BD59-A6C34878D82A}">
                    <a16:rowId xmlns:a16="http://schemas.microsoft.com/office/drawing/2014/main" xmlns="" val="10004"/>
                  </a:ext>
                </a:extLst>
              </a:tr>
              <a:tr h="370840">
                <a:tc>
                  <a:txBody>
                    <a:bodyPr/>
                    <a:lstStyle/>
                    <a:p>
                      <a:pPr algn="l"/>
                      <a:r>
                        <a:rPr kumimoji="1" lang="ja-JP" altLang="en-US" sz="1000" dirty="0">
                          <a:solidFill>
                            <a:schemeClr val="tx1"/>
                          </a:solidFill>
                        </a:rPr>
                        <a:t>県立南部医療センター・こども医療センター</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extLst>
                  <a:ext uri="{0D108BD9-81ED-4DB2-BD59-A6C34878D82A}">
                    <a16:rowId xmlns:a16="http://schemas.microsoft.com/office/drawing/2014/main" xmlns="" val="10005"/>
                  </a:ext>
                </a:extLst>
              </a:tr>
              <a:tr h="236592">
                <a:tc>
                  <a:txBody>
                    <a:bodyPr/>
                    <a:lstStyle/>
                    <a:p>
                      <a:pPr algn="l"/>
                      <a:r>
                        <a:rPr kumimoji="1" lang="ja-JP" altLang="en-US" sz="1000" dirty="0">
                          <a:solidFill>
                            <a:schemeClr val="tx1"/>
                          </a:solidFill>
                        </a:rPr>
                        <a:t>沖縄赤十字病院</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extLst>
                  <a:ext uri="{0D108BD9-81ED-4DB2-BD59-A6C34878D82A}">
                    <a16:rowId xmlns:a16="http://schemas.microsoft.com/office/drawing/2014/main" xmlns="" val="10006"/>
                  </a:ext>
                </a:extLst>
              </a:tr>
              <a:tr h="250304">
                <a:tc>
                  <a:txBody>
                    <a:bodyPr/>
                    <a:lstStyle/>
                    <a:p>
                      <a:pPr algn="l"/>
                      <a:r>
                        <a:rPr kumimoji="1" lang="ja-JP" altLang="en-US" sz="1000" dirty="0">
                          <a:solidFill>
                            <a:schemeClr val="tx1"/>
                          </a:solidFill>
                        </a:rPr>
                        <a:t>沖縄病院</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extLst>
                  <a:ext uri="{0D108BD9-81ED-4DB2-BD59-A6C34878D82A}">
                    <a16:rowId xmlns:a16="http://schemas.microsoft.com/office/drawing/2014/main" xmlns="" val="10007"/>
                  </a:ext>
                </a:extLst>
              </a:tr>
              <a:tr h="240992">
                <a:tc>
                  <a:txBody>
                    <a:bodyPr/>
                    <a:lstStyle/>
                    <a:p>
                      <a:pPr algn="l"/>
                      <a:r>
                        <a:rPr kumimoji="1" lang="ja-JP" altLang="en-US" sz="1000" dirty="0">
                          <a:solidFill>
                            <a:schemeClr val="tx1"/>
                          </a:solidFill>
                        </a:rPr>
                        <a:t>那覇西クリニック</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tc>
                  <a:txBody>
                    <a:bodyPr/>
                    <a:lstStyle/>
                    <a:p>
                      <a:pPr algn="ctr"/>
                      <a:r>
                        <a:rPr kumimoji="1" lang="ja-JP" altLang="en-US" sz="1000" dirty="0">
                          <a:solidFill>
                            <a:schemeClr val="tx1"/>
                          </a:solidFill>
                        </a:rPr>
                        <a:t>－</a:t>
                      </a:r>
                    </a:p>
                  </a:txBody>
                  <a:tcPr/>
                </a:tc>
                <a:extLst>
                  <a:ext uri="{0D108BD9-81ED-4DB2-BD59-A6C34878D82A}">
                    <a16:rowId xmlns:a16="http://schemas.microsoft.com/office/drawing/2014/main" xmlns="" val="10008"/>
                  </a:ext>
                </a:extLst>
              </a:tr>
            </a:tbl>
          </a:graphicData>
        </a:graphic>
      </p:graphicFrame>
      <p:sp>
        <p:nvSpPr>
          <p:cNvPr id="3" name="テキスト ボックス 2"/>
          <p:cNvSpPr txBox="1"/>
          <p:nvPr/>
        </p:nvSpPr>
        <p:spPr>
          <a:xfrm>
            <a:off x="0" y="466799"/>
            <a:ext cx="3707904"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◆主な病院で対応可能ながんの種類</a:t>
            </a:r>
            <a:endParaRPr kumimoji="0" lang="en-US" altLang="ja-JP" sz="1200" b="0" i="0" u="none" strike="noStrike" kern="0" cap="none" spc="0" normalizeH="0" baseline="0" noProof="0" dirty="0">
              <a:ln>
                <a:noFill/>
              </a:ln>
              <a:solidFill>
                <a:prstClr val="black"/>
              </a:solidFill>
              <a:effectLst/>
              <a:uLnTx/>
              <a:uFillTx/>
            </a:endParaRPr>
          </a:p>
        </p:txBody>
      </p:sp>
      <p:sp>
        <p:nvSpPr>
          <p:cNvPr id="6" name="テキスト ボックス 5"/>
          <p:cNvSpPr txBox="1"/>
          <p:nvPr/>
        </p:nvSpPr>
        <p:spPr>
          <a:xfrm>
            <a:off x="0" y="128245"/>
            <a:ext cx="6696744" cy="369332"/>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black"/>
                </a:solidFill>
                <a:effectLst/>
                <a:uLnTx/>
                <a:uFillTx/>
              </a:rPr>
              <a:t>図</a:t>
            </a:r>
            <a:r>
              <a:rPr kumimoji="0" lang="en-US" altLang="ja-JP" sz="1800" b="0" i="0" u="none" strike="noStrike" kern="0" cap="none" spc="0" normalizeH="0" baseline="0" noProof="0" dirty="0">
                <a:ln>
                  <a:noFill/>
                </a:ln>
                <a:solidFill>
                  <a:prstClr val="black"/>
                </a:solidFill>
                <a:effectLst/>
                <a:uLnTx/>
                <a:uFillTx/>
              </a:rPr>
              <a:t>7</a:t>
            </a:r>
            <a:r>
              <a:rPr kumimoji="0" lang="ja-JP" altLang="en-US" sz="1800" b="1" i="0" u="none" strike="noStrike" kern="0" cap="none" spc="0" normalizeH="0" baseline="0" noProof="0" dirty="0">
                <a:ln>
                  <a:noFill/>
                </a:ln>
                <a:solidFill>
                  <a:prstClr val="black"/>
                </a:solidFill>
                <a:effectLst/>
                <a:uLnTx/>
                <a:uFillTx/>
              </a:rPr>
              <a:t>　がん患者・家族支援マップ：沖縄本島②</a:t>
            </a:r>
          </a:p>
        </p:txBody>
      </p:sp>
      <p:sp>
        <p:nvSpPr>
          <p:cNvPr id="9" name="テキスト ボックス 8"/>
          <p:cNvSpPr txBox="1"/>
          <p:nvPr/>
        </p:nvSpPr>
        <p:spPr>
          <a:xfrm>
            <a:off x="4104456" y="494211"/>
            <a:ext cx="4752528"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◆那覇空港から主ながん対応病院までのアクセス一覧</a:t>
            </a:r>
          </a:p>
        </p:txBody>
      </p:sp>
      <p:graphicFrame>
        <p:nvGraphicFramePr>
          <p:cNvPr id="10" name="表 9"/>
          <p:cNvGraphicFramePr>
            <a:graphicFrameLocks noGrp="1"/>
          </p:cNvGraphicFramePr>
          <p:nvPr>
            <p:extLst/>
          </p:nvPr>
        </p:nvGraphicFramePr>
        <p:xfrm>
          <a:off x="4211960" y="799162"/>
          <a:ext cx="4896544" cy="5366202"/>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xmlns="" val="20000"/>
                    </a:ext>
                  </a:extLst>
                </a:gridCol>
                <a:gridCol w="3816424">
                  <a:extLst>
                    <a:ext uri="{9D8B030D-6E8A-4147-A177-3AD203B41FA5}">
                      <a16:colId xmlns:a16="http://schemas.microsoft.com/office/drawing/2014/main" xmlns="" val="20001"/>
                    </a:ext>
                  </a:extLst>
                </a:gridCol>
              </a:tblGrid>
              <a:tr h="370840">
                <a:tc>
                  <a:txBody>
                    <a:bodyPr/>
                    <a:lstStyle/>
                    <a:p>
                      <a:pPr algn="ctr"/>
                      <a:r>
                        <a:rPr kumimoji="1" lang="ja-JP" altLang="en-US" sz="1100" dirty="0"/>
                        <a:t>施設名</a:t>
                      </a:r>
                    </a:p>
                  </a:txBody>
                  <a:tcPr/>
                </a:tc>
                <a:tc>
                  <a:txBody>
                    <a:bodyPr/>
                    <a:lstStyle/>
                    <a:p>
                      <a:pPr algn="ctr"/>
                      <a:r>
                        <a:rPr kumimoji="1" lang="ja-JP" altLang="en-US" sz="1100" dirty="0"/>
                        <a:t>アクセス・所要時間</a:t>
                      </a:r>
                    </a:p>
                  </a:txBody>
                  <a:tcPr/>
                </a:tc>
                <a:extLst>
                  <a:ext uri="{0D108BD9-81ED-4DB2-BD59-A6C34878D82A}">
                    <a16:rowId xmlns:a16="http://schemas.microsoft.com/office/drawing/2014/main" xmlns="" val="10000"/>
                  </a:ext>
                </a:extLst>
              </a:tr>
              <a:tr h="370840">
                <a:tc>
                  <a:txBody>
                    <a:bodyPr/>
                    <a:lstStyle/>
                    <a:p>
                      <a:r>
                        <a:rPr kumimoji="1" lang="ja-JP" altLang="en-US" sz="1050" dirty="0"/>
                        <a:t>琉球大学附属病院</a:t>
                      </a:r>
                    </a:p>
                  </a:txBody>
                  <a:tcPr/>
                </a:tc>
                <a:tc>
                  <a:txBody>
                    <a:bodyPr/>
                    <a:lstStyle/>
                    <a:p>
                      <a:r>
                        <a:rPr kumimoji="1" lang="ja-JP" altLang="en-US" sz="1050" dirty="0"/>
                        <a:t>バス：那覇バス</a:t>
                      </a:r>
                      <a:r>
                        <a:rPr kumimoji="1" lang="en-US" altLang="ja-JP" sz="1050" dirty="0"/>
                        <a:t>97</a:t>
                      </a:r>
                      <a:r>
                        <a:rPr kumimoji="1" lang="ja-JP" altLang="en-US" sz="1050" dirty="0"/>
                        <a:t>番（那覇バスターミナルより約</a:t>
                      </a:r>
                      <a:r>
                        <a:rPr kumimoji="1" lang="en-US" altLang="ja-JP" sz="1050" dirty="0"/>
                        <a:t>50</a:t>
                      </a:r>
                      <a:r>
                        <a:rPr kumimoji="1" lang="ja-JP" altLang="en-US" sz="1050" dirty="0"/>
                        <a:t>分）</a:t>
                      </a:r>
                      <a:endParaRPr kumimoji="1" lang="en-US" altLang="ja-JP" sz="1050" dirty="0"/>
                    </a:p>
                    <a:p>
                      <a:r>
                        <a:rPr kumimoji="1" lang="ja-JP" altLang="en-US" sz="1050" dirty="0"/>
                        <a:t>タクシー：那覇空港より約</a:t>
                      </a:r>
                      <a:r>
                        <a:rPr kumimoji="1" lang="en-US" altLang="ja-JP" sz="1050" dirty="0"/>
                        <a:t>35</a:t>
                      </a:r>
                      <a:r>
                        <a:rPr kumimoji="1" lang="ja-JP" altLang="en-US" sz="1050" dirty="0"/>
                        <a:t>分、首里駅より約</a:t>
                      </a:r>
                      <a:r>
                        <a:rPr kumimoji="1" lang="en-US" altLang="ja-JP" sz="1050" dirty="0"/>
                        <a:t>10</a:t>
                      </a:r>
                      <a:r>
                        <a:rPr kumimoji="1" lang="ja-JP" altLang="en-US" sz="1050" dirty="0"/>
                        <a:t>分</a:t>
                      </a:r>
                      <a:endParaRPr kumimoji="1" lang="en-US" altLang="ja-JP" sz="1050" dirty="0"/>
                    </a:p>
                  </a:txBody>
                  <a:tcPr/>
                </a:tc>
                <a:extLst>
                  <a:ext uri="{0D108BD9-81ED-4DB2-BD59-A6C34878D82A}">
                    <a16:rowId xmlns:a16="http://schemas.microsoft.com/office/drawing/2014/main" xmlns="" val="10001"/>
                  </a:ext>
                </a:extLst>
              </a:tr>
              <a:tr h="263342">
                <a:tc>
                  <a:txBody>
                    <a:bodyPr/>
                    <a:lstStyle/>
                    <a:p>
                      <a:r>
                        <a:rPr kumimoji="1" lang="ja-JP" altLang="en-US" sz="1050" dirty="0"/>
                        <a:t>那覇市立病院</a:t>
                      </a:r>
                    </a:p>
                  </a:txBody>
                  <a:tcPr/>
                </a:tc>
                <a:tc>
                  <a:txBody>
                    <a:bodyPr/>
                    <a:lstStyle/>
                    <a:p>
                      <a:r>
                        <a:rPr kumimoji="1" lang="ja-JP" altLang="en-US" sz="1050" dirty="0"/>
                        <a:t>モノレール：市立病院前下車　駅直結（那覇空港より約</a:t>
                      </a:r>
                      <a:r>
                        <a:rPr kumimoji="1" lang="en-US" altLang="ja-JP" sz="1050" dirty="0"/>
                        <a:t>23</a:t>
                      </a:r>
                      <a:r>
                        <a:rPr kumimoji="1" lang="ja-JP" altLang="en-US" sz="1050" dirty="0"/>
                        <a:t>分）</a:t>
                      </a:r>
                    </a:p>
                  </a:txBody>
                  <a:tcPr/>
                </a:tc>
                <a:extLst>
                  <a:ext uri="{0D108BD9-81ED-4DB2-BD59-A6C34878D82A}">
                    <a16:rowId xmlns:a16="http://schemas.microsoft.com/office/drawing/2014/main" xmlns="" val="10002"/>
                  </a:ext>
                </a:extLst>
              </a:tr>
              <a:tr h="370840">
                <a:tc>
                  <a:txBody>
                    <a:bodyPr/>
                    <a:lstStyle/>
                    <a:p>
                      <a:r>
                        <a:rPr kumimoji="1" lang="ja-JP" altLang="en-US" sz="1050" dirty="0"/>
                        <a:t>県立中部病院</a:t>
                      </a:r>
                    </a:p>
                  </a:txBody>
                  <a:tcPr/>
                </a:tc>
                <a:tc>
                  <a:txBody>
                    <a:bodyPr/>
                    <a:lstStyle/>
                    <a:p>
                      <a:r>
                        <a:rPr kumimoji="1" lang="ja-JP" altLang="en-US" sz="1050" dirty="0"/>
                        <a:t>バス：</a:t>
                      </a:r>
                      <a:r>
                        <a:rPr kumimoji="1" lang="en-US" altLang="ja-JP" sz="1050" dirty="0"/>
                        <a:t>21</a:t>
                      </a:r>
                      <a:r>
                        <a:rPr kumimoji="1" lang="ja-JP" altLang="en-US" sz="1050" dirty="0"/>
                        <a:t>・</a:t>
                      </a:r>
                      <a:r>
                        <a:rPr kumimoji="1" lang="en-US" altLang="ja-JP" sz="1050" dirty="0"/>
                        <a:t>23</a:t>
                      </a:r>
                      <a:r>
                        <a:rPr kumimoji="1" lang="ja-JP" altLang="en-US" sz="1050" dirty="0"/>
                        <a:t>・</a:t>
                      </a:r>
                      <a:r>
                        <a:rPr kumimoji="1" lang="en-US" altLang="ja-JP" sz="1050" dirty="0"/>
                        <a:t>27</a:t>
                      </a:r>
                      <a:r>
                        <a:rPr kumimoji="1" lang="ja-JP" altLang="en-US" sz="1050" dirty="0"/>
                        <a:t>・</a:t>
                      </a:r>
                      <a:r>
                        <a:rPr kumimoji="1" lang="en-US" altLang="ja-JP" sz="1050" dirty="0"/>
                        <a:t>63</a:t>
                      </a:r>
                      <a:r>
                        <a:rPr kumimoji="1" lang="ja-JP" altLang="en-US" sz="1050" dirty="0"/>
                        <a:t>・</a:t>
                      </a:r>
                      <a:r>
                        <a:rPr kumimoji="1" lang="en-US" altLang="ja-JP" sz="1050" dirty="0"/>
                        <a:t>77</a:t>
                      </a:r>
                      <a:r>
                        <a:rPr kumimoji="1" lang="ja-JP" altLang="en-US" sz="1050" dirty="0"/>
                        <a:t>・</a:t>
                      </a:r>
                      <a:r>
                        <a:rPr kumimoji="1" lang="en-US" altLang="ja-JP" sz="1050" dirty="0"/>
                        <a:t>80</a:t>
                      </a:r>
                      <a:r>
                        <a:rPr kumimoji="1" lang="ja-JP" altLang="en-US" sz="1050" dirty="0"/>
                        <a:t>・</a:t>
                      </a:r>
                      <a:r>
                        <a:rPr kumimoji="1" lang="en-US" altLang="ja-JP" sz="1050" dirty="0"/>
                        <a:t>112</a:t>
                      </a:r>
                      <a:r>
                        <a:rPr kumimoji="1" lang="ja-JP" altLang="en-US" sz="1050" dirty="0"/>
                        <a:t>・</a:t>
                      </a:r>
                      <a:r>
                        <a:rPr kumimoji="1" lang="en-US" altLang="ja-JP" sz="1050" dirty="0"/>
                        <a:t>127</a:t>
                      </a:r>
                      <a:r>
                        <a:rPr kumimoji="1" lang="ja-JP" altLang="en-US" sz="1050" dirty="0"/>
                        <a:t>番で中部病院前にて下車</a:t>
                      </a:r>
                      <a:r>
                        <a:rPr kumimoji="1" lang="en-US" altLang="ja-JP" sz="1050" dirty="0"/>
                        <a:t>(</a:t>
                      </a:r>
                      <a:r>
                        <a:rPr kumimoji="1" lang="ja-JP" altLang="en-US" sz="1050" dirty="0"/>
                        <a:t>那覇バスターミナルより約</a:t>
                      </a:r>
                      <a:r>
                        <a:rPr kumimoji="1" lang="en-US" altLang="ja-JP" sz="1050" dirty="0"/>
                        <a:t>1</a:t>
                      </a:r>
                      <a:r>
                        <a:rPr kumimoji="1" lang="ja-JP" altLang="en-US" sz="1050" dirty="0"/>
                        <a:t>時間</a:t>
                      </a:r>
                      <a:r>
                        <a:rPr kumimoji="1" lang="en-US" altLang="ja-JP" sz="1050" dirty="0"/>
                        <a:t>10</a:t>
                      </a:r>
                      <a:r>
                        <a:rPr kumimoji="1" lang="ja-JP" altLang="en-US" sz="1050" dirty="0"/>
                        <a:t>分）</a:t>
                      </a:r>
                      <a:endParaRPr kumimoji="1" lang="en-US" altLang="ja-JP" sz="1050" dirty="0"/>
                    </a:p>
                    <a:p>
                      <a:r>
                        <a:rPr kumimoji="1" lang="ja-JP" altLang="en-US" sz="1050" dirty="0"/>
                        <a:t>那覇空港より高速バス</a:t>
                      </a:r>
                      <a:r>
                        <a:rPr kumimoji="1" lang="en-US" altLang="ja-JP" sz="1050" dirty="0"/>
                        <a:t>113</a:t>
                      </a:r>
                      <a:r>
                        <a:rPr kumimoji="1" lang="ja-JP" altLang="en-US" sz="1050" dirty="0"/>
                        <a:t>番で中部病院前にて下車</a:t>
                      </a:r>
                      <a:r>
                        <a:rPr kumimoji="1" lang="en-US" altLang="ja-JP" sz="1050" dirty="0"/>
                        <a:t>(</a:t>
                      </a:r>
                      <a:r>
                        <a:rPr kumimoji="1" lang="ja-JP" altLang="en-US" sz="1050" dirty="0"/>
                        <a:t>約</a:t>
                      </a:r>
                      <a:r>
                        <a:rPr kumimoji="1" lang="en-US" altLang="ja-JP" sz="1050" dirty="0"/>
                        <a:t>1</a:t>
                      </a:r>
                      <a:r>
                        <a:rPr kumimoji="1" lang="ja-JP" altLang="en-US" sz="1050" dirty="0"/>
                        <a:t>時間）</a:t>
                      </a:r>
                      <a:endParaRPr kumimoji="1" lang="en-US" altLang="ja-JP" sz="1050" dirty="0"/>
                    </a:p>
                    <a:p>
                      <a:r>
                        <a:rPr kumimoji="1" lang="ja-JP" altLang="en-US" sz="1050" dirty="0"/>
                        <a:t>タクシー：那覇空港より約</a:t>
                      </a:r>
                      <a:r>
                        <a:rPr kumimoji="1" lang="en-US" altLang="ja-JP" sz="1050" dirty="0"/>
                        <a:t>1</a:t>
                      </a:r>
                      <a:r>
                        <a:rPr kumimoji="1" lang="ja-JP" altLang="en-US" sz="1050" dirty="0"/>
                        <a:t>時間</a:t>
                      </a:r>
                    </a:p>
                  </a:txBody>
                  <a:tcPr/>
                </a:tc>
                <a:extLst>
                  <a:ext uri="{0D108BD9-81ED-4DB2-BD59-A6C34878D82A}">
                    <a16:rowId xmlns:a16="http://schemas.microsoft.com/office/drawing/2014/main" xmlns="" val="10003"/>
                  </a:ext>
                </a:extLst>
              </a:tr>
              <a:tr h="370840">
                <a:tc>
                  <a:txBody>
                    <a:bodyPr/>
                    <a:lstStyle/>
                    <a:p>
                      <a:r>
                        <a:rPr kumimoji="1" lang="ja-JP" altLang="en-US" sz="1050" dirty="0"/>
                        <a:t>北部地区医師会病院</a:t>
                      </a:r>
                    </a:p>
                  </a:txBody>
                  <a:tcPr/>
                </a:tc>
                <a:tc>
                  <a:txBody>
                    <a:bodyPr/>
                    <a:lstStyle/>
                    <a:p>
                      <a:r>
                        <a:rPr kumimoji="1" lang="ja-JP" altLang="en-US" sz="1050" dirty="0"/>
                        <a:t>バス：那覇空港より高速バス</a:t>
                      </a:r>
                      <a:r>
                        <a:rPr kumimoji="1" lang="en-US" altLang="ja-JP" sz="1050" dirty="0"/>
                        <a:t>111</a:t>
                      </a:r>
                      <a:r>
                        <a:rPr kumimoji="1" lang="ja-JP" altLang="en-US" sz="1050" dirty="0"/>
                        <a:t>番で名護バスターミナル下車（約</a:t>
                      </a:r>
                      <a:r>
                        <a:rPr kumimoji="1" lang="en-US" altLang="ja-JP" sz="1050" dirty="0"/>
                        <a:t>2</a:t>
                      </a:r>
                      <a:r>
                        <a:rPr kumimoji="1" lang="ja-JP" altLang="en-US" sz="1050" dirty="0"/>
                        <a:t>時間）名護バスターミナルより送迎バス（</a:t>
                      </a:r>
                      <a:r>
                        <a:rPr kumimoji="1" lang="en-US" altLang="ja-JP" sz="1050" dirty="0"/>
                        <a:t>20</a:t>
                      </a:r>
                      <a:r>
                        <a:rPr kumimoji="1" lang="ja-JP" altLang="en-US" sz="1050" dirty="0"/>
                        <a:t>～</a:t>
                      </a:r>
                      <a:r>
                        <a:rPr kumimoji="1" lang="en-US" altLang="ja-JP" sz="1050" dirty="0"/>
                        <a:t>30</a:t>
                      </a:r>
                      <a:r>
                        <a:rPr kumimoji="1" lang="ja-JP" altLang="en-US" sz="1050" dirty="0"/>
                        <a:t>分間隔）あり</a:t>
                      </a:r>
                      <a:endParaRPr kumimoji="1" lang="en-US" altLang="ja-JP" sz="1050" dirty="0"/>
                    </a:p>
                    <a:p>
                      <a:r>
                        <a:rPr kumimoji="1" lang="ja-JP" altLang="en-US" sz="1050" dirty="0"/>
                        <a:t>タクシー：那覇空港より約</a:t>
                      </a:r>
                      <a:r>
                        <a:rPr kumimoji="1" lang="en-US" altLang="ja-JP" sz="1050" dirty="0"/>
                        <a:t>1</a:t>
                      </a:r>
                      <a:r>
                        <a:rPr kumimoji="1" lang="ja-JP" altLang="en-US" sz="1050" dirty="0"/>
                        <a:t>時間</a:t>
                      </a:r>
                      <a:r>
                        <a:rPr kumimoji="1" lang="en-US" altLang="ja-JP" sz="1050" dirty="0"/>
                        <a:t>30</a:t>
                      </a:r>
                      <a:r>
                        <a:rPr kumimoji="1" lang="ja-JP" altLang="en-US" sz="1050" dirty="0"/>
                        <a:t>分</a:t>
                      </a:r>
                    </a:p>
                  </a:txBody>
                  <a:tcPr/>
                </a:tc>
                <a:extLst>
                  <a:ext uri="{0D108BD9-81ED-4DB2-BD59-A6C34878D82A}">
                    <a16:rowId xmlns:a16="http://schemas.microsoft.com/office/drawing/2014/main" xmlns="" val="10004"/>
                  </a:ext>
                </a:extLst>
              </a:tr>
              <a:tr h="370840">
                <a:tc>
                  <a:txBody>
                    <a:bodyPr/>
                    <a:lstStyle/>
                    <a:p>
                      <a:r>
                        <a:rPr kumimoji="1" lang="ja-JP" altLang="en-US" sz="1050" dirty="0"/>
                        <a:t>県立南部医療センター・こども医療センター</a:t>
                      </a:r>
                    </a:p>
                  </a:txBody>
                  <a:tcPr/>
                </a:tc>
                <a:tc>
                  <a:txBody>
                    <a:bodyPr/>
                    <a:lstStyle/>
                    <a:p>
                      <a:r>
                        <a:rPr kumimoji="1" lang="ja-JP" altLang="en-US" sz="1050" dirty="0"/>
                        <a:t>モノレールで那覇空港駅から首里駅（約</a:t>
                      </a:r>
                      <a:r>
                        <a:rPr kumimoji="1" lang="en-US" altLang="ja-JP" sz="1050" dirty="0"/>
                        <a:t>27</a:t>
                      </a:r>
                      <a:r>
                        <a:rPr kumimoji="1" lang="ja-JP" altLang="en-US" sz="1050" dirty="0"/>
                        <a:t>分）、首里駅前バス停より、</a:t>
                      </a:r>
                      <a:r>
                        <a:rPr kumimoji="1" lang="en-US" altLang="ja-JP" sz="1050" dirty="0"/>
                        <a:t>1</a:t>
                      </a:r>
                      <a:r>
                        <a:rPr kumimoji="1" lang="ja-JP" altLang="en-US" sz="1050" dirty="0"/>
                        <a:t>番または</a:t>
                      </a:r>
                      <a:r>
                        <a:rPr kumimoji="1" lang="en-US" altLang="ja-JP" sz="1050" dirty="0"/>
                        <a:t>14</a:t>
                      </a:r>
                      <a:r>
                        <a:rPr kumimoji="1" lang="ja-JP" altLang="en-US" sz="1050" dirty="0"/>
                        <a:t>番のバスで県立医療センター前下車（約</a:t>
                      </a:r>
                      <a:r>
                        <a:rPr kumimoji="1" lang="en-US" altLang="ja-JP" sz="1050" dirty="0"/>
                        <a:t>10</a:t>
                      </a:r>
                      <a:r>
                        <a:rPr kumimoji="1" lang="ja-JP" altLang="en-US" sz="1050" dirty="0"/>
                        <a:t>分～</a:t>
                      </a:r>
                      <a:r>
                        <a:rPr kumimoji="1" lang="en-US" altLang="ja-JP" sz="1050" dirty="0"/>
                        <a:t>20</a:t>
                      </a:r>
                      <a:r>
                        <a:rPr kumimoji="1" lang="ja-JP" altLang="en-US" sz="1050" dirty="0"/>
                        <a:t>分）</a:t>
                      </a:r>
                    </a:p>
                  </a:txBody>
                  <a:tcPr/>
                </a:tc>
                <a:extLst>
                  <a:ext uri="{0D108BD9-81ED-4DB2-BD59-A6C34878D82A}">
                    <a16:rowId xmlns:a16="http://schemas.microsoft.com/office/drawing/2014/main" xmlns="" val="10005"/>
                  </a:ext>
                </a:extLst>
              </a:tr>
              <a:tr h="370840">
                <a:tc>
                  <a:txBody>
                    <a:bodyPr/>
                    <a:lstStyle/>
                    <a:p>
                      <a:r>
                        <a:rPr kumimoji="1" lang="ja-JP" altLang="en-US" sz="1050" dirty="0"/>
                        <a:t>沖縄赤十字病院</a:t>
                      </a:r>
                      <a:endParaRPr kumimoji="1" lang="en-US" altLang="ja-JP" sz="1050" dirty="0"/>
                    </a:p>
                  </a:txBody>
                  <a:tcPr/>
                </a:tc>
                <a:tc>
                  <a:txBody>
                    <a:bodyPr/>
                    <a:lstStyle/>
                    <a:p>
                      <a:r>
                        <a:rPr kumimoji="1" lang="ja-JP" altLang="en-US" sz="1050" dirty="0"/>
                        <a:t>モノレール：那覇空港から安里駅下車（約</a:t>
                      </a:r>
                      <a:r>
                        <a:rPr kumimoji="1" lang="en-US" altLang="ja-JP" sz="1050" dirty="0"/>
                        <a:t>18</a:t>
                      </a:r>
                      <a:r>
                        <a:rPr kumimoji="1" lang="ja-JP" altLang="en-US" sz="1050" dirty="0"/>
                        <a:t>分）徒歩</a:t>
                      </a:r>
                      <a:r>
                        <a:rPr kumimoji="1" lang="en-US" altLang="ja-JP" sz="1050" dirty="0"/>
                        <a:t>15</a:t>
                      </a:r>
                      <a:r>
                        <a:rPr kumimoji="1" lang="ja-JP" altLang="en-US" sz="1050" dirty="0"/>
                        <a:t>分</a:t>
                      </a:r>
                      <a:endParaRPr kumimoji="1" lang="en-US" altLang="ja-JP" sz="1050" dirty="0"/>
                    </a:p>
                    <a:p>
                      <a:r>
                        <a:rPr kumimoji="1" lang="ja-JP" altLang="en-US" sz="1050" dirty="0"/>
                        <a:t>バス：那覇バスターミナルより</a:t>
                      </a:r>
                      <a:r>
                        <a:rPr kumimoji="1" lang="en-US" altLang="ja-JP" sz="1050" dirty="0"/>
                        <a:t>14</a:t>
                      </a:r>
                      <a:r>
                        <a:rPr kumimoji="1" lang="ja-JP" altLang="en-US" sz="1050" dirty="0"/>
                        <a:t>・</a:t>
                      </a:r>
                      <a:r>
                        <a:rPr kumimoji="1" lang="en-US" altLang="ja-JP" sz="1050" dirty="0"/>
                        <a:t>35</a:t>
                      </a:r>
                      <a:r>
                        <a:rPr kumimoji="1" lang="ja-JP" altLang="en-US" sz="1050" dirty="0"/>
                        <a:t>・</a:t>
                      </a:r>
                      <a:r>
                        <a:rPr kumimoji="1" lang="en-US" altLang="ja-JP" sz="1050" dirty="0"/>
                        <a:t>40</a:t>
                      </a:r>
                      <a:r>
                        <a:rPr kumimoji="1" lang="ja-JP" altLang="en-US" sz="1050" dirty="0"/>
                        <a:t>・</a:t>
                      </a:r>
                      <a:r>
                        <a:rPr kumimoji="1" lang="en-US" altLang="ja-JP" sz="1050" dirty="0"/>
                        <a:t>100</a:t>
                      </a:r>
                      <a:r>
                        <a:rPr kumimoji="1" lang="ja-JP" altLang="en-US" sz="1050" dirty="0"/>
                        <a:t>・</a:t>
                      </a:r>
                      <a:r>
                        <a:rPr kumimoji="1" lang="en-US" altLang="ja-JP" sz="1050" dirty="0"/>
                        <a:t>109</a:t>
                      </a:r>
                      <a:r>
                        <a:rPr kumimoji="1" lang="ja-JP" altLang="en-US" sz="1050" dirty="0"/>
                        <a:t>番で赤十字病院前下車または</a:t>
                      </a:r>
                      <a:r>
                        <a:rPr kumimoji="1" lang="en-US" altLang="ja-JP" sz="1050" dirty="0"/>
                        <a:t>30</a:t>
                      </a:r>
                      <a:r>
                        <a:rPr kumimoji="1" lang="ja-JP" altLang="en-US" sz="1050" dirty="0"/>
                        <a:t>・</a:t>
                      </a:r>
                      <a:r>
                        <a:rPr kumimoji="1" lang="en-US" altLang="ja-JP" sz="1050" dirty="0"/>
                        <a:t>31</a:t>
                      </a:r>
                      <a:r>
                        <a:rPr kumimoji="1" lang="ja-JP" altLang="en-US" sz="1050" dirty="0"/>
                        <a:t>・</a:t>
                      </a:r>
                      <a:r>
                        <a:rPr kumimoji="1" lang="en-US" altLang="ja-JP" sz="1050" dirty="0"/>
                        <a:t>112</a:t>
                      </a:r>
                      <a:r>
                        <a:rPr kumimoji="1" lang="ja-JP" altLang="en-US" sz="1050" dirty="0"/>
                        <a:t>・</a:t>
                      </a:r>
                      <a:r>
                        <a:rPr kumimoji="1" lang="en-US" altLang="ja-JP" sz="1050" dirty="0"/>
                        <a:t>34</a:t>
                      </a:r>
                      <a:r>
                        <a:rPr kumimoji="1" lang="ja-JP" altLang="en-US" sz="1050" dirty="0"/>
                        <a:t>・</a:t>
                      </a:r>
                      <a:r>
                        <a:rPr kumimoji="1" lang="en-US" altLang="ja-JP" sz="1050" dirty="0"/>
                        <a:t>37</a:t>
                      </a:r>
                      <a:r>
                        <a:rPr kumimoji="1" lang="ja-JP" altLang="en-US" sz="1050" dirty="0"/>
                        <a:t>・</a:t>
                      </a:r>
                      <a:r>
                        <a:rPr kumimoji="1" lang="en-US" altLang="ja-JP" sz="1050" dirty="0"/>
                        <a:t>38</a:t>
                      </a:r>
                      <a:r>
                        <a:rPr kumimoji="1" lang="ja-JP" altLang="en-US" sz="1050" dirty="0"/>
                        <a:t>・</a:t>
                      </a:r>
                      <a:r>
                        <a:rPr kumimoji="1" lang="en-US" altLang="ja-JP" sz="1050" dirty="0"/>
                        <a:t>39</a:t>
                      </a:r>
                      <a:r>
                        <a:rPr kumimoji="1" lang="ja-JP" altLang="en-US" sz="1050" dirty="0"/>
                        <a:t>・</a:t>
                      </a:r>
                      <a:r>
                        <a:rPr kumimoji="1" lang="en-US" altLang="ja-JP" sz="1050" dirty="0"/>
                        <a:t>41</a:t>
                      </a:r>
                      <a:r>
                        <a:rPr kumimoji="1" lang="ja-JP" altLang="en-US" sz="1050" dirty="0"/>
                        <a:t>・</a:t>
                      </a:r>
                      <a:r>
                        <a:rPr kumimoji="1" lang="en-US" altLang="ja-JP" sz="1050" dirty="0"/>
                        <a:t>46</a:t>
                      </a:r>
                      <a:r>
                        <a:rPr kumimoji="1" lang="ja-JP" altLang="en-US" sz="1050" dirty="0"/>
                        <a:t>・</a:t>
                      </a:r>
                      <a:r>
                        <a:rPr kumimoji="1" lang="en-US" altLang="ja-JP" sz="1050" dirty="0"/>
                        <a:t>50</a:t>
                      </a:r>
                      <a:r>
                        <a:rPr kumimoji="1" lang="ja-JP" altLang="en-US" sz="1050" dirty="0"/>
                        <a:t>・</a:t>
                      </a:r>
                      <a:r>
                        <a:rPr kumimoji="1" lang="en-US" altLang="ja-JP" sz="1050" dirty="0"/>
                        <a:t>51</a:t>
                      </a:r>
                      <a:r>
                        <a:rPr kumimoji="1" lang="ja-JP" altLang="en-US" sz="1050" dirty="0"/>
                        <a:t>・</a:t>
                      </a:r>
                      <a:r>
                        <a:rPr kumimoji="1" lang="en-US" altLang="ja-JP" sz="1050" dirty="0"/>
                        <a:t>53</a:t>
                      </a:r>
                      <a:r>
                        <a:rPr kumimoji="1" lang="ja-JP" altLang="en-US" sz="1050" dirty="0"/>
                        <a:t>・</a:t>
                      </a:r>
                      <a:r>
                        <a:rPr kumimoji="1" lang="en-US" altLang="ja-JP" sz="1050" dirty="0"/>
                        <a:t>54</a:t>
                      </a:r>
                      <a:r>
                        <a:rPr kumimoji="1" lang="ja-JP" altLang="en-US" sz="1050" dirty="0"/>
                        <a:t>・</a:t>
                      </a:r>
                      <a:r>
                        <a:rPr kumimoji="1" lang="en-US" altLang="ja-JP" sz="1050" dirty="0"/>
                        <a:t>83</a:t>
                      </a:r>
                      <a:r>
                        <a:rPr kumimoji="1" lang="ja-JP" altLang="en-US" sz="1050" dirty="0"/>
                        <a:t>・</a:t>
                      </a:r>
                      <a:r>
                        <a:rPr kumimoji="1" lang="en-US" altLang="ja-JP" sz="1050" dirty="0"/>
                        <a:t>89</a:t>
                      </a:r>
                      <a:r>
                        <a:rPr kumimoji="1" lang="ja-JP" altLang="en-US" sz="1050" dirty="0"/>
                        <a:t>番で与儀十字路下車</a:t>
                      </a:r>
                    </a:p>
                  </a:txBody>
                  <a:tcPr/>
                </a:tc>
                <a:extLst>
                  <a:ext uri="{0D108BD9-81ED-4DB2-BD59-A6C34878D82A}">
                    <a16:rowId xmlns:a16="http://schemas.microsoft.com/office/drawing/2014/main" xmlns="" val="10006"/>
                  </a:ext>
                </a:extLst>
              </a:tr>
              <a:tr h="370840">
                <a:tc>
                  <a:txBody>
                    <a:bodyPr/>
                    <a:lstStyle/>
                    <a:p>
                      <a:r>
                        <a:rPr kumimoji="1" lang="ja-JP" altLang="en-US" sz="1050" dirty="0"/>
                        <a:t>沖縄病院</a:t>
                      </a:r>
                    </a:p>
                  </a:txBody>
                  <a:tcPr/>
                </a:tc>
                <a:tc>
                  <a:txBody>
                    <a:bodyPr/>
                    <a:lstStyle/>
                    <a:p>
                      <a:r>
                        <a:rPr kumimoji="1" lang="ja-JP" altLang="en-US" sz="1050" dirty="0"/>
                        <a:t>モノレール：那覇空港から古島駅下車（約</a:t>
                      </a:r>
                      <a:r>
                        <a:rPr kumimoji="1" lang="en-US" altLang="ja-JP" sz="1050" dirty="0"/>
                        <a:t>20</a:t>
                      </a:r>
                      <a:r>
                        <a:rPr kumimoji="1" lang="ja-JP" altLang="en-US" sz="1050" dirty="0"/>
                        <a:t>分）、タクシーで約</a:t>
                      </a:r>
                      <a:r>
                        <a:rPr kumimoji="1" lang="en-US" altLang="ja-JP" sz="1050" dirty="0"/>
                        <a:t>20</a:t>
                      </a:r>
                      <a:r>
                        <a:rPr kumimoji="1" lang="ja-JP" altLang="en-US" sz="1050" dirty="0"/>
                        <a:t>分</a:t>
                      </a:r>
                      <a:endParaRPr kumimoji="1" lang="en-US" altLang="ja-JP" sz="1050" dirty="0"/>
                    </a:p>
                    <a:p>
                      <a:r>
                        <a:rPr kumimoji="1" lang="ja-JP" altLang="en-US" sz="1050" dirty="0"/>
                        <a:t>タクシー：那覇空港から約</a:t>
                      </a:r>
                      <a:r>
                        <a:rPr kumimoji="1" lang="en-US" altLang="ja-JP" sz="1050" dirty="0"/>
                        <a:t>40</a:t>
                      </a:r>
                      <a:r>
                        <a:rPr kumimoji="1" lang="ja-JP" altLang="en-US" sz="1050" dirty="0"/>
                        <a:t>分、バス：那覇空港から</a:t>
                      </a:r>
                      <a:r>
                        <a:rPr kumimoji="1" lang="en-US" altLang="ja-JP" sz="1050" dirty="0"/>
                        <a:t>25</a:t>
                      </a:r>
                      <a:r>
                        <a:rPr kumimoji="1" lang="ja-JP" altLang="en-US" sz="1050" dirty="0"/>
                        <a:t>番で約</a:t>
                      </a:r>
                      <a:r>
                        <a:rPr kumimoji="1" lang="en-US" altLang="ja-JP" sz="1050" dirty="0"/>
                        <a:t>1</a:t>
                      </a:r>
                      <a:r>
                        <a:rPr kumimoji="1" lang="ja-JP" altLang="en-US" sz="1050" dirty="0"/>
                        <a:t>時間、那覇バスターミナルから約</a:t>
                      </a:r>
                      <a:r>
                        <a:rPr kumimoji="1" lang="en-US" altLang="ja-JP" sz="1050" dirty="0"/>
                        <a:t>40</a:t>
                      </a:r>
                      <a:r>
                        <a:rPr kumimoji="1" lang="ja-JP" altLang="en-US" sz="1050" dirty="0"/>
                        <a:t>～</a:t>
                      </a:r>
                      <a:r>
                        <a:rPr kumimoji="1" lang="en-US" altLang="ja-JP" sz="1050" dirty="0"/>
                        <a:t>50</a:t>
                      </a:r>
                      <a:r>
                        <a:rPr kumimoji="1" lang="ja-JP" altLang="en-US" sz="1050" dirty="0"/>
                        <a:t>分　</a:t>
                      </a:r>
                    </a:p>
                  </a:txBody>
                  <a:tcPr/>
                </a:tc>
                <a:extLst>
                  <a:ext uri="{0D108BD9-81ED-4DB2-BD59-A6C34878D82A}">
                    <a16:rowId xmlns:a16="http://schemas.microsoft.com/office/drawing/2014/main" xmlns="" val="10007"/>
                  </a:ext>
                </a:extLst>
              </a:tr>
              <a:tr h="370840">
                <a:tc>
                  <a:txBody>
                    <a:bodyPr/>
                    <a:lstStyle/>
                    <a:p>
                      <a:r>
                        <a:rPr kumimoji="1" lang="ja-JP" altLang="en-US" sz="1050" dirty="0"/>
                        <a:t>南部徳洲会病院</a:t>
                      </a:r>
                    </a:p>
                  </a:txBody>
                  <a:tcPr/>
                </a:tc>
                <a:tc>
                  <a:txBody>
                    <a:bodyPr/>
                    <a:lstStyle/>
                    <a:p>
                      <a:r>
                        <a:rPr kumimoji="1" lang="ja-JP" altLang="en-US" sz="1050" dirty="0"/>
                        <a:t>タクシー：那覇空港より約</a:t>
                      </a:r>
                      <a:r>
                        <a:rPr kumimoji="1" lang="en-US" altLang="ja-JP" sz="1050" dirty="0"/>
                        <a:t>20</a:t>
                      </a:r>
                      <a:r>
                        <a:rPr kumimoji="1" lang="ja-JP" altLang="en-US" sz="1050" dirty="0"/>
                        <a:t>分</a:t>
                      </a:r>
                      <a:endParaRPr kumimoji="1" lang="en-US" altLang="ja-JP" sz="1050" dirty="0"/>
                    </a:p>
                    <a:p>
                      <a:r>
                        <a:rPr kumimoji="1" lang="ja-JP" altLang="en-US" sz="1050" dirty="0"/>
                        <a:t>バス：那覇バスターミナルより</a:t>
                      </a:r>
                      <a:r>
                        <a:rPr kumimoji="1" lang="en-US" altLang="ja-JP" sz="1050" dirty="0"/>
                        <a:t>50</a:t>
                      </a:r>
                      <a:r>
                        <a:rPr kumimoji="1" lang="ja-JP" altLang="en-US" sz="1050" dirty="0"/>
                        <a:t>・</a:t>
                      </a:r>
                      <a:r>
                        <a:rPr kumimoji="1" lang="en-US" altLang="ja-JP" sz="1050" dirty="0"/>
                        <a:t>51</a:t>
                      </a:r>
                      <a:r>
                        <a:rPr kumimoji="1" lang="ja-JP" altLang="en-US" sz="1050" dirty="0"/>
                        <a:t>・</a:t>
                      </a:r>
                      <a:r>
                        <a:rPr kumimoji="1" lang="en-US" altLang="ja-JP" sz="1050" dirty="0"/>
                        <a:t>53</a:t>
                      </a:r>
                      <a:r>
                        <a:rPr kumimoji="1" lang="ja-JP" altLang="en-US" sz="1050" dirty="0"/>
                        <a:t>・</a:t>
                      </a:r>
                      <a:r>
                        <a:rPr kumimoji="1" lang="en-US" altLang="ja-JP" sz="1050" dirty="0"/>
                        <a:t>54</a:t>
                      </a:r>
                      <a:r>
                        <a:rPr kumimoji="1" lang="ja-JP" altLang="en-US" sz="1050" dirty="0"/>
                        <a:t>・</a:t>
                      </a:r>
                      <a:r>
                        <a:rPr kumimoji="1" lang="en-US" altLang="ja-JP" sz="1050" dirty="0"/>
                        <a:t>83</a:t>
                      </a:r>
                      <a:r>
                        <a:rPr kumimoji="1" lang="ja-JP" altLang="en-US" sz="1050" dirty="0"/>
                        <a:t>番で徳洲会病院入口下車（約</a:t>
                      </a:r>
                      <a:r>
                        <a:rPr kumimoji="1" lang="en-US" altLang="ja-JP" sz="1050" dirty="0"/>
                        <a:t>25</a:t>
                      </a:r>
                      <a:r>
                        <a:rPr kumimoji="1" lang="ja-JP" altLang="en-US" sz="1050" dirty="0"/>
                        <a:t>分）</a:t>
                      </a:r>
                    </a:p>
                  </a:txBody>
                  <a:tcPr/>
                </a:tc>
                <a:extLst>
                  <a:ext uri="{0D108BD9-81ED-4DB2-BD59-A6C34878D82A}">
                    <a16:rowId xmlns:a16="http://schemas.microsoft.com/office/drawing/2014/main" xmlns="" val="10008"/>
                  </a:ext>
                </a:extLst>
              </a:tr>
              <a:tr h="370840">
                <a:tc>
                  <a:txBody>
                    <a:bodyPr/>
                    <a:lstStyle/>
                    <a:p>
                      <a:r>
                        <a:rPr kumimoji="1" lang="ja-JP" altLang="en-US" sz="1050" dirty="0"/>
                        <a:t>那覇西クリニック</a:t>
                      </a:r>
                    </a:p>
                  </a:txBody>
                  <a:tcPr/>
                </a:tc>
                <a:tc>
                  <a:txBody>
                    <a:bodyPr/>
                    <a:lstStyle/>
                    <a:p>
                      <a:r>
                        <a:rPr kumimoji="1" lang="ja-JP" altLang="en-US" sz="1050" dirty="0"/>
                        <a:t>モノレール：那覇空港から赤嶺駅下車（約</a:t>
                      </a:r>
                      <a:r>
                        <a:rPr kumimoji="1" lang="en-US" altLang="ja-JP" sz="1050" dirty="0"/>
                        <a:t>4</a:t>
                      </a:r>
                      <a:r>
                        <a:rPr kumimoji="1" lang="ja-JP" altLang="en-US" sz="1050" dirty="0"/>
                        <a:t>分）、徒歩</a:t>
                      </a:r>
                      <a:r>
                        <a:rPr kumimoji="1" lang="en-US" altLang="ja-JP" sz="1050" dirty="0"/>
                        <a:t>1</a:t>
                      </a:r>
                      <a:r>
                        <a:rPr kumimoji="1" lang="ja-JP" altLang="en-US" sz="1050" dirty="0"/>
                        <a:t>分</a:t>
                      </a:r>
                    </a:p>
                  </a:txBody>
                  <a:tcPr/>
                </a:tc>
                <a:extLst>
                  <a:ext uri="{0D108BD9-81ED-4DB2-BD59-A6C34878D82A}">
                    <a16:rowId xmlns:a16="http://schemas.microsoft.com/office/drawing/2014/main" xmlns="" val="10009"/>
                  </a:ext>
                </a:extLst>
              </a:tr>
            </a:tbl>
          </a:graphicData>
        </a:graphic>
      </p:graphicFrame>
      <p:sp>
        <p:nvSpPr>
          <p:cNvPr id="4" name="テキスト ボックス 3"/>
          <p:cNvSpPr txBox="1"/>
          <p:nvPr/>
        </p:nvSpPr>
        <p:spPr>
          <a:xfrm>
            <a:off x="16503" y="3473551"/>
            <a:ext cx="4104456" cy="276999"/>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◆セカンドオピニオン実施施設（表面に示した以外の施設）</a:t>
            </a:r>
          </a:p>
        </p:txBody>
      </p:sp>
      <p:graphicFrame>
        <p:nvGraphicFramePr>
          <p:cNvPr id="5" name="表 4"/>
          <p:cNvGraphicFramePr>
            <a:graphicFrameLocks noGrp="1"/>
          </p:cNvGraphicFramePr>
          <p:nvPr>
            <p:extLst/>
          </p:nvPr>
        </p:nvGraphicFramePr>
        <p:xfrm>
          <a:off x="74081" y="3808946"/>
          <a:ext cx="2016224" cy="2299305"/>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xmlns="" val="20000"/>
                    </a:ext>
                  </a:extLst>
                </a:gridCol>
                <a:gridCol w="936104">
                  <a:extLst>
                    <a:ext uri="{9D8B030D-6E8A-4147-A177-3AD203B41FA5}">
                      <a16:colId xmlns:a16="http://schemas.microsoft.com/office/drawing/2014/main" xmlns="" val="20001"/>
                    </a:ext>
                  </a:extLst>
                </a:gridCol>
              </a:tblGrid>
              <a:tr h="151368">
                <a:tc>
                  <a:txBody>
                    <a:bodyPr/>
                    <a:lstStyle/>
                    <a:p>
                      <a:pPr algn="ctr"/>
                      <a:r>
                        <a:rPr kumimoji="1" lang="ja-JP" altLang="en-US" sz="1050" dirty="0"/>
                        <a:t>施設名</a:t>
                      </a:r>
                    </a:p>
                  </a:txBody>
                  <a:tcPr/>
                </a:tc>
                <a:tc>
                  <a:txBody>
                    <a:bodyPr/>
                    <a:lstStyle/>
                    <a:p>
                      <a:pPr algn="ctr"/>
                      <a:r>
                        <a:rPr kumimoji="1" lang="ja-JP" altLang="en-US" sz="1050" dirty="0"/>
                        <a:t>連絡先</a:t>
                      </a:r>
                    </a:p>
                  </a:txBody>
                  <a:tcPr/>
                </a:tc>
                <a:extLst>
                  <a:ext uri="{0D108BD9-81ED-4DB2-BD59-A6C34878D82A}">
                    <a16:rowId xmlns:a16="http://schemas.microsoft.com/office/drawing/2014/main" xmlns="" val="10000"/>
                  </a:ext>
                </a:extLst>
              </a:tr>
              <a:tr h="263629">
                <a:tc>
                  <a:txBody>
                    <a:bodyPr/>
                    <a:lstStyle/>
                    <a:p>
                      <a:r>
                        <a:rPr kumimoji="1" lang="ja-JP" altLang="en-US" sz="1000" dirty="0"/>
                        <a:t>中部徳洲会病院</a:t>
                      </a:r>
                    </a:p>
                  </a:txBody>
                  <a:tcPr/>
                </a:tc>
                <a:tc>
                  <a:txBody>
                    <a:bodyPr/>
                    <a:lstStyle/>
                    <a:p>
                      <a:r>
                        <a:rPr kumimoji="1" lang="en-US" altLang="ja-JP" sz="1000" dirty="0"/>
                        <a:t>098-937-1070</a:t>
                      </a:r>
                      <a:endParaRPr kumimoji="1" lang="ja-JP" altLang="en-US" sz="1000" dirty="0"/>
                    </a:p>
                  </a:txBody>
                  <a:tcPr/>
                </a:tc>
                <a:extLst>
                  <a:ext uri="{0D108BD9-81ED-4DB2-BD59-A6C34878D82A}">
                    <a16:rowId xmlns:a16="http://schemas.microsoft.com/office/drawing/2014/main" xmlns="" val="10001"/>
                  </a:ext>
                </a:extLst>
              </a:tr>
              <a:tr h="216024">
                <a:tc>
                  <a:txBody>
                    <a:bodyPr/>
                    <a:lstStyle/>
                    <a:p>
                      <a:r>
                        <a:rPr kumimoji="1" lang="ja-JP" altLang="en-US" sz="1000" dirty="0"/>
                        <a:t>中頭病院</a:t>
                      </a:r>
                    </a:p>
                  </a:txBody>
                  <a:tcPr/>
                </a:tc>
                <a:tc>
                  <a:txBody>
                    <a:bodyPr/>
                    <a:lstStyle/>
                    <a:p>
                      <a:r>
                        <a:rPr kumimoji="1" lang="en-US" altLang="ja-JP" sz="1000" dirty="0"/>
                        <a:t>098-939-9826</a:t>
                      </a:r>
                      <a:endParaRPr kumimoji="1" lang="ja-JP" altLang="en-US" sz="1000" dirty="0"/>
                    </a:p>
                  </a:txBody>
                  <a:tcPr/>
                </a:tc>
                <a:extLst>
                  <a:ext uri="{0D108BD9-81ED-4DB2-BD59-A6C34878D82A}">
                    <a16:rowId xmlns:a16="http://schemas.microsoft.com/office/drawing/2014/main" xmlns="" val="10002"/>
                  </a:ext>
                </a:extLst>
              </a:tr>
              <a:tr h="260216">
                <a:tc>
                  <a:txBody>
                    <a:bodyPr/>
                    <a:lstStyle/>
                    <a:p>
                      <a:r>
                        <a:rPr kumimoji="1" lang="ja-JP" altLang="en-US" sz="1000" dirty="0"/>
                        <a:t>ハートライフ病院</a:t>
                      </a:r>
                    </a:p>
                  </a:txBody>
                  <a:tcPr/>
                </a:tc>
                <a:tc>
                  <a:txBody>
                    <a:bodyPr/>
                    <a:lstStyle/>
                    <a:p>
                      <a:r>
                        <a:rPr kumimoji="1" lang="en-US" altLang="ja-JP" sz="1000" dirty="0"/>
                        <a:t>098-895-3255</a:t>
                      </a:r>
                      <a:endParaRPr kumimoji="1" lang="ja-JP" altLang="en-US" sz="1000" dirty="0"/>
                    </a:p>
                  </a:txBody>
                  <a:tcPr/>
                </a:tc>
                <a:extLst>
                  <a:ext uri="{0D108BD9-81ED-4DB2-BD59-A6C34878D82A}">
                    <a16:rowId xmlns:a16="http://schemas.microsoft.com/office/drawing/2014/main" xmlns="" val="10003"/>
                  </a:ext>
                </a:extLst>
              </a:tr>
              <a:tr h="232400">
                <a:tc>
                  <a:txBody>
                    <a:bodyPr/>
                    <a:lstStyle/>
                    <a:p>
                      <a:r>
                        <a:rPr kumimoji="1" lang="ja-JP" altLang="en-US" sz="1000" dirty="0"/>
                        <a:t>豊見城中央病院</a:t>
                      </a:r>
                    </a:p>
                  </a:txBody>
                  <a:tcPr/>
                </a:tc>
                <a:tc>
                  <a:txBody>
                    <a:bodyPr/>
                    <a:lstStyle/>
                    <a:p>
                      <a:r>
                        <a:rPr kumimoji="1" lang="en-US" altLang="ja-JP" sz="1000" dirty="0"/>
                        <a:t>098-850-3811</a:t>
                      </a:r>
                      <a:endParaRPr kumimoji="1" lang="ja-JP" altLang="en-US" sz="1000" dirty="0"/>
                    </a:p>
                  </a:txBody>
                  <a:tcPr/>
                </a:tc>
                <a:extLst>
                  <a:ext uri="{0D108BD9-81ED-4DB2-BD59-A6C34878D82A}">
                    <a16:rowId xmlns:a16="http://schemas.microsoft.com/office/drawing/2014/main" xmlns="" val="10004"/>
                  </a:ext>
                </a:extLst>
              </a:tr>
              <a:tr h="232400">
                <a:tc>
                  <a:txBody>
                    <a:bodyPr/>
                    <a:lstStyle/>
                    <a:p>
                      <a:r>
                        <a:rPr kumimoji="1" lang="ja-JP" altLang="en-US" sz="1000" dirty="0"/>
                        <a:t>那覇西クリニック</a:t>
                      </a:r>
                      <a:r>
                        <a:rPr kumimoji="1" lang="ja-JP" altLang="en-US" sz="1000" dirty="0" err="1"/>
                        <a:t>ま</a:t>
                      </a:r>
                      <a:r>
                        <a:rPr kumimoji="1" lang="ja-JP" altLang="en-US" sz="1000" dirty="0"/>
                        <a:t>かび</a:t>
                      </a:r>
                    </a:p>
                  </a:txBody>
                  <a:tcPr/>
                </a:tc>
                <a:tc>
                  <a:txBody>
                    <a:bodyPr/>
                    <a:lstStyle/>
                    <a:p>
                      <a:r>
                        <a:rPr kumimoji="1" lang="en-US" altLang="ja-JP" sz="1000" dirty="0"/>
                        <a:t>098-884-7824</a:t>
                      </a:r>
                      <a:endParaRPr kumimoji="1" lang="ja-JP" altLang="en-US" sz="1000" dirty="0"/>
                    </a:p>
                  </a:txBody>
                  <a:tcPr/>
                </a:tc>
                <a:extLst>
                  <a:ext uri="{0D108BD9-81ED-4DB2-BD59-A6C34878D82A}">
                    <a16:rowId xmlns:a16="http://schemas.microsoft.com/office/drawing/2014/main" xmlns="" val="10005"/>
                  </a:ext>
                </a:extLst>
              </a:tr>
              <a:tr h="232400">
                <a:tc>
                  <a:txBody>
                    <a:bodyPr/>
                    <a:lstStyle/>
                    <a:p>
                      <a:r>
                        <a:rPr kumimoji="1" lang="ja-JP" altLang="en-US" sz="1000" dirty="0"/>
                        <a:t>宮良クリニック</a:t>
                      </a:r>
                    </a:p>
                  </a:txBody>
                  <a:tcPr/>
                </a:tc>
                <a:tc>
                  <a:txBody>
                    <a:bodyPr/>
                    <a:lstStyle/>
                    <a:p>
                      <a:r>
                        <a:rPr kumimoji="1" lang="en-US" altLang="ja-JP" sz="1000" dirty="0"/>
                        <a:t>098-878-3311</a:t>
                      </a:r>
                      <a:endParaRPr kumimoji="1" lang="ja-JP" altLang="en-US" sz="1000" dirty="0"/>
                    </a:p>
                  </a:txBody>
                  <a:tcPr/>
                </a:tc>
                <a:extLst>
                  <a:ext uri="{0D108BD9-81ED-4DB2-BD59-A6C34878D82A}">
                    <a16:rowId xmlns:a16="http://schemas.microsoft.com/office/drawing/2014/main" xmlns="" val="10006"/>
                  </a:ext>
                </a:extLst>
              </a:tr>
              <a:tr h="348752">
                <a:tc>
                  <a:txBody>
                    <a:bodyPr/>
                    <a:lstStyle/>
                    <a:p>
                      <a:r>
                        <a:rPr kumimoji="1" lang="ja-JP" altLang="en-US" sz="1000" dirty="0"/>
                        <a:t>Ｄｒ．久高のマンマ家クリニック</a:t>
                      </a:r>
                    </a:p>
                  </a:txBody>
                  <a:tcPr/>
                </a:tc>
                <a:tc>
                  <a:txBody>
                    <a:bodyPr/>
                    <a:lstStyle/>
                    <a:p>
                      <a:r>
                        <a:rPr kumimoji="1" lang="en-US" altLang="ja-JP" sz="1000" dirty="0"/>
                        <a:t>098-988-4141</a:t>
                      </a:r>
                      <a:endParaRPr kumimoji="1" lang="ja-JP" altLang="en-US" sz="1000" dirty="0"/>
                    </a:p>
                  </a:txBody>
                  <a:tcPr/>
                </a:tc>
                <a:extLst>
                  <a:ext uri="{0D108BD9-81ED-4DB2-BD59-A6C34878D82A}">
                    <a16:rowId xmlns:a16="http://schemas.microsoft.com/office/drawing/2014/main" xmlns="" val="10007"/>
                  </a:ext>
                </a:extLst>
              </a:tr>
            </a:tbl>
          </a:graphicData>
        </a:graphic>
      </p:graphicFrame>
      <p:graphicFrame>
        <p:nvGraphicFramePr>
          <p:cNvPr id="7" name="表 6"/>
          <p:cNvGraphicFramePr>
            <a:graphicFrameLocks noGrp="1"/>
          </p:cNvGraphicFramePr>
          <p:nvPr>
            <p:extLst/>
          </p:nvPr>
        </p:nvGraphicFramePr>
        <p:xfrm>
          <a:off x="2137963" y="3861048"/>
          <a:ext cx="2016224" cy="1287780"/>
        </p:xfrm>
        <a:graphic>
          <a:graphicData uri="http://schemas.openxmlformats.org/drawingml/2006/table">
            <a:tbl>
              <a:tblPr firstRow="1" bandRow="1">
                <a:tableStyleId>{5C22544A-7EE6-4342-B048-85BDC9FD1C3A}</a:tableStyleId>
              </a:tblPr>
              <a:tblGrid>
                <a:gridCol w="1008112">
                  <a:extLst>
                    <a:ext uri="{9D8B030D-6E8A-4147-A177-3AD203B41FA5}">
                      <a16:colId xmlns:a16="http://schemas.microsoft.com/office/drawing/2014/main" xmlns="" val="20000"/>
                    </a:ext>
                  </a:extLst>
                </a:gridCol>
                <a:gridCol w="1008112">
                  <a:extLst>
                    <a:ext uri="{9D8B030D-6E8A-4147-A177-3AD203B41FA5}">
                      <a16:colId xmlns:a16="http://schemas.microsoft.com/office/drawing/2014/main" xmlns="" val="20001"/>
                    </a:ext>
                  </a:extLst>
                </a:gridCol>
              </a:tblGrid>
              <a:tr h="204388">
                <a:tc>
                  <a:txBody>
                    <a:bodyPr/>
                    <a:lstStyle/>
                    <a:p>
                      <a:pPr algn="ctr"/>
                      <a:r>
                        <a:rPr kumimoji="1" lang="ja-JP" altLang="en-US" sz="1050" dirty="0"/>
                        <a:t>施設名</a:t>
                      </a:r>
                    </a:p>
                  </a:txBody>
                  <a:tcPr/>
                </a:tc>
                <a:tc>
                  <a:txBody>
                    <a:bodyPr/>
                    <a:lstStyle/>
                    <a:p>
                      <a:pPr algn="ctr"/>
                      <a:r>
                        <a:rPr kumimoji="1" lang="ja-JP" altLang="en-US" sz="1050" dirty="0"/>
                        <a:t>連絡先</a:t>
                      </a:r>
                    </a:p>
                  </a:txBody>
                  <a:tcPr/>
                </a:tc>
                <a:extLst>
                  <a:ext uri="{0D108BD9-81ED-4DB2-BD59-A6C34878D82A}">
                    <a16:rowId xmlns:a16="http://schemas.microsoft.com/office/drawing/2014/main" xmlns="" val="10000"/>
                  </a:ext>
                </a:extLst>
              </a:tr>
              <a:tr h="240960">
                <a:tc>
                  <a:txBody>
                    <a:bodyPr/>
                    <a:lstStyle/>
                    <a:p>
                      <a:r>
                        <a:rPr kumimoji="1" lang="ja-JP" altLang="en-US" sz="1000" dirty="0"/>
                        <a:t>沖縄協同病院</a:t>
                      </a:r>
                    </a:p>
                  </a:txBody>
                  <a:tcPr/>
                </a:tc>
                <a:tc>
                  <a:txBody>
                    <a:bodyPr/>
                    <a:lstStyle/>
                    <a:p>
                      <a:r>
                        <a:rPr kumimoji="1" lang="en-US" altLang="ja-JP" sz="1000" dirty="0"/>
                        <a:t>098-853-1200</a:t>
                      </a:r>
                      <a:endParaRPr kumimoji="1" lang="ja-JP" altLang="en-US" sz="1000" dirty="0"/>
                    </a:p>
                  </a:txBody>
                  <a:tcPr/>
                </a:tc>
                <a:extLst>
                  <a:ext uri="{0D108BD9-81ED-4DB2-BD59-A6C34878D82A}">
                    <a16:rowId xmlns:a16="http://schemas.microsoft.com/office/drawing/2014/main" xmlns="" val="10001"/>
                  </a:ext>
                </a:extLst>
              </a:tr>
              <a:tr h="370840">
                <a:tc>
                  <a:txBody>
                    <a:bodyPr/>
                    <a:lstStyle/>
                    <a:p>
                      <a:r>
                        <a:rPr kumimoji="1" lang="ja-JP" altLang="en-US" sz="1000" dirty="0"/>
                        <a:t>沖縄セントラル病院</a:t>
                      </a:r>
                    </a:p>
                  </a:txBody>
                  <a:tcPr/>
                </a:tc>
                <a:tc>
                  <a:txBody>
                    <a:bodyPr/>
                    <a:lstStyle/>
                    <a:p>
                      <a:r>
                        <a:rPr kumimoji="1" lang="en-US" altLang="ja-JP" sz="1000" dirty="0"/>
                        <a:t>098-854-5511</a:t>
                      </a:r>
                      <a:endParaRPr kumimoji="1" lang="ja-JP" altLang="en-US" sz="1000" dirty="0"/>
                    </a:p>
                  </a:txBody>
                  <a:tcPr/>
                </a:tc>
                <a:extLst>
                  <a:ext uri="{0D108BD9-81ED-4DB2-BD59-A6C34878D82A}">
                    <a16:rowId xmlns:a16="http://schemas.microsoft.com/office/drawing/2014/main" xmlns="" val="10002"/>
                  </a:ext>
                </a:extLst>
              </a:tr>
              <a:tr h="370840">
                <a:tc>
                  <a:txBody>
                    <a:bodyPr/>
                    <a:lstStyle/>
                    <a:p>
                      <a:r>
                        <a:rPr kumimoji="1" lang="ja-JP" altLang="en-US" sz="1000" dirty="0"/>
                        <a:t>与那原中央病院</a:t>
                      </a:r>
                    </a:p>
                  </a:txBody>
                  <a:tcPr/>
                </a:tc>
                <a:tc>
                  <a:txBody>
                    <a:bodyPr/>
                    <a:lstStyle/>
                    <a:p>
                      <a:r>
                        <a:rPr kumimoji="1" lang="en-US" altLang="ja-JP" sz="1000" dirty="0"/>
                        <a:t>098-882-8116</a:t>
                      </a:r>
                      <a:endParaRPr kumimoji="1" lang="ja-JP" altLang="en-US" sz="1000" dirty="0"/>
                    </a:p>
                  </a:txBody>
                  <a:tcPr/>
                </a:tc>
                <a:extLst>
                  <a:ext uri="{0D108BD9-81ED-4DB2-BD59-A6C34878D82A}">
                    <a16:rowId xmlns:a16="http://schemas.microsoft.com/office/drawing/2014/main" xmlns="" val="10003"/>
                  </a:ext>
                </a:extLst>
              </a:tr>
            </a:tbl>
          </a:graphicData>
        </a:graphic>
      </p:graphicFrame>
      <p:sp>
        <p:nvSpPr>
          <p:cNvPr id="8" name="角丸四角形 7"/>
          <p:cNvSpPr/>
          <p:nvPr/>
        </p:nvSpPr>
        <p:spPr>
          <a:xfrm>
            <a:off x="2068731" y="5157192"/>
            <a:ext cx="2186729" cy="1584176"/>
          </a:xfrm>
          <a:prstGeom prst="roundRect">
            <a:avLst/>
          </a:prstGeom>
          <a:solidFill>
            <a:schemeClr val="bg2">
              <a:lumMod val="90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1" i="0" u="sng" strike="noStrike" kern="0" cap="none" spc="0" normalizeH="0" baseline="0" noProof="0" dirty="0">
                <a:ln>
                  <a:noFill/>
                </a:ln>
                <a:solidFill>
                  <a:prstClr val="black"/>
                </a:solidFill>
                <a:effectLst/>
                <a:uLnTx/>
                <a:uFillTx/>
              </a:rPr>
              <a:t>●ご注意●</a:t>
            </a:r>
            <a:endParaRPr kumimoji="0" lang="en-US" altLang="ja-JP" sz="1050" b="1" i="0" u="sng"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・セカンドオピニオンは医療保険が適用されない</a:t>
            </a:r>
            <a:r>
              <a:rPr kumimoji="0" lang="ja-JP" altLang="en-US" sz="1050" b="1" i="0" u="sng" strike="noStrike" kern="0" cap="none" spc="0" normalizeH="0" baseline="0" noProof="0" dirty="0">
                <a:ln>
                  <a:noFill/>
                </a:ln>
                <a:solidFill>
                  <a:prstClr val="black"/>
                </a:solidFill>
                <a:effectLst/>
                <a:uLnTx/>
                <a:uFillTx/>
              </a:rPr>
              <a:t>自費診療</a:t>
            </a:r>
            <a:r>
              <a:rPr kumimoji="0" lang="ja-JP" altLang="en-US" sz="1050" b="0" i="0" u="none" strike="noStrike" kern="0" cap="none" spc="0" normalizeH="0" baseline="0" noProof="0" dirty="0">
                <a:ln>
                  <a:noFill/>
                </a:ln>
                <a:solidFill>
                  <a:prstClr val="black"/>
                </a:solidFill>
                <a:effectLst/>
                <a:uLnTx/>
                <a:uFillTx/>
              </a:rPr>
              <a:t>です。</a:t>
            </a:r>
            <a:endParaRPr kumimoji="0" lang="en-US" altLang="ja-JP" sz="105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・目安としては、</a:t>
            </a:r>
            <a:r>
              <a:rPr kumimoji="0" lang="en-US" altLang="ja-JP" sz="1050" b="0" i="0" u="none" strike="noStrike" kern="0" cap="none" spc="0" normalizeH="0" baseline="0" noProof="0" dirty="0">
                <a:ln>
                  <a:noFill/>
                </a:ln>
                <a:solidFill>
                  <a:prstClr val="black"/>
                </a:solidFill>
                <a:effectLst/>
                <a:uLnTx/>
                <a:uFillTx/>
              </a:rPr>
              <a:t>30</a:t>
            </a:r>
            <a:r>
              <a:rPr kumimoji="0" lang="ja-JP" altLang="en-US" sz="1050" b="0" i="0" u="none" strike="noStrike" kern="0" cap="none" spc="0" normalizeH="0" baseline="0" noProof="0" dirty="0">
                <a:ln>
                  <a:noFill/>
                </a:ln>
                <a:solidFill>
                  <a:prstClr val="black"/>
                </a:solidFill>
                <a:effectLst/>
                <a:uLnTx/>
                <a:uFillTx/>
              </a:rPr>
              <a:t>分～</a:t>
            </a:r>
            <a:r>
              <a:rPr kumimoji="0" lang="en-US" altLang="ja-JP" sz="1050" b="0" i="0" u="none" strike="noStrike" kern="0" cap="none" spc="0" normalizeH="0" baseline="0" noProof="0" dirty="0">
                <a:ln>
                  <a:noFill/>
                </a:ln>
                <a:solidFill>
                  <a:prstClr val="black"/>
                </a:solidFill>
                <a:effectLst/>
                <a:uLnTx/>
                <a:uFillTx/>
              </a:rPr>
              <a:t>1</a:t>
            </a:r>
            <a:r>
              <a:rPr kumimoji="0" lang="ja-JP" altLang="en-US" sz="1050" b="0" i="0" u="none" strike="noStrike" kern="0" cap="none" spc="0" normalizeH="0" baseline="0" noProof="0" dirty="0">
                <a:ln>
                  <a:noFill/>
                </a:ln>
                <a:solidFill>
                  <a:prstClr val="black"/>
                </a:solidFill>
                <a:effectLst/>
                <a:uLnTx/>
                <a:uFillTx/>
              </a:rPr>
              <a:t>時間程度の相談で</a:t>
            </a:r>
            <a:r>
              <a:rPr kumimoji="0" lang="en-US" altLang="ja-JP" sz="1050" b="1" i="0" u="sng" strike="noStrike" kern="0" cap="none" spc="0" normalizeH="0" baseline="0" noProof="0" dirty="0">
                <a:ln>
                  <a:noFill/>
                </a:ln>
                <a:solidFill>
                  <a:prstClr val="black"/>
                </a:solidFill>
                <a:effectLst/>
                <a:uLnTx/>
                <a:uFillTx/>
              </a:rPr>
              <a:t>1</a:t>
            </a:r>
            <a:r>
              <a:rPr kumimoji="0" lang="ja-JP" altLang="en-US" sz="1050" b="1" i="0" u="sng" strike="noStrike" kern="0" cap="none" spc="0" normalizeH="0" baseline="0" noProof="0" dirty="0">
                <a:ln>
                  <a:noFill/>
                </a:ln>
                <a:solidFill>
                  <a:prstClr val="black"/>
                </a:solidFill>
                <a:effectLst/>
                <a:uLnTx/>
                <a:uFillTx/>
              </a:rPr>
              <a:t>万～</a:t>
            </a:r>
            <a:r>
              <a:rPr kumimoji="0" lang="en-US" altLang="ja-JP" sz="1050" b="1" i="0" u="sng" strike="noStrike" kern="0" cap="none" spc="0" normalizeH="0" baseline="0" noProof="0" dirty="0">
                <a:ln>
                  <a:noFill/>
                </a:ln>
                <a:solidFill>
                  <a:prstClr val="black"/>
                </a:solidFill>
                <a:effectLst/>
                <a:uLnTx/>
                <a:uFillTx/>
              </a:rPr>
              <a:t>1</a:t>
            </a:r>
            <a:r>
              <a:rPr kumimoji="0" lang="ja-JP" altLang="en-US" sz="1050" b="1" i="0" u="sng" strike="noStrike" kern="0" cap="none" spc="0" normalizeH="0" baseline="0" noProof="0" dirty="0">
                <a:ln>
                  <a:noFill/>
                </a:ln>
                <a:solidFill>
                  <a:prstClr val="black"/>
                </a:solidFill>
                <a:effectLst/>
                <a:uLnTx/>
                <a:uFillTx/>
              </a:rPr>
              <a:t>万</a:t>
            </a:r>
            <a:r>
              <a:rPr kumimoji="0" lang="en-US" altLang="ja-JP" sz="1050" b="1" i="0" u="sng" strike="noStrike" kern="0" cap="none" spc="0" normalizeH="0" baseline="0" noProof="0" dirty="0">
                <a:ln>
                  <a:noFill/>
                </a:ln>
                <a:solidFill>
                  <a:prstClr val="black"/>
                </a:solidFill>
                <a:effectLst/>
                <a:uLnTx/>
                <a:uFillTx/>
              </a:rPr>
              <a:t>5</a:t>
            </a:r>
            <a:r>
              <a:rPr kumimoji="0" lang="ja-JP" altLang="en-US" sz="1050" b="1" i="0" u="sng" strike="noStrike" kern="0" cap="none" spc="0" normalizeH="0" baseline="0" noProof="0" dirty="0">
                <a:ln>
                  <a:noFill/>
                </a:ln>
                <a:solidFill>
                  <a:prstClr val="black"/>
                </a:solidFill>
                <a:effectLst/>
                <a:uLnTx/>
                <a:uFillTx/>
              </a:rPr>
              <a:t>千円</a:t>
            </a:r>
            <a:r>
              <a:rPr kumimoji="0" lang="ja-JP" altLang="en-US" sz="1050" b="0" i="0" u="none" strike="noStrike" kern="0" cap="none" spc="0" normalizeH="0" baseline="0" noProof="0" dirty="0">
                <a:ln>
                  <a:noFill/>
                </a:ln>
                <a:solidFill>
                  <a:prstClr val="black"/>
                </a:solidFill>
                <a:effectLst/>
                <a:uLnTx/>
                <a:uFillTx/>
              </a:rPr>
              <a:t>程度（沖縄県内の場合）です。</a:t>
            </a:r>
            <a:endParaRPr kumimoji="0" lang="en-US" altLang="ja-JP" sz="105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50" b="0" i="0" u="none" strike="noStrike" kern="0" cap="none" spc="0" normalizeH="0" baseline="0" noProof="0" dirty="0">
                <a:ln>
                  <a:noFill/>
                </a:ln>
                <a:solidFill>
                  <a:prstClr val="black"/>
                </a:solidFill>
                <a:effectLst/>
                <a:uLnTx/>
                <a:uFillTx/>
              </a:rPr>
              <a:t>・</a:t>
            </a:r>
            <a:r>
              <a:rPr kumimoji="0" lang="ja-JP" altLang="en-US" sz="1050" b="1" i="0" u="sng" strike="noStrike" kern="0" cap="none" spc="0" normalizeH="0" baseline="0" noProof="0" dirty="0">
                <a:ln>
                  <a:noFill/>
                </a:ln>
                <a:solidFill>
                  <a:prstClr val="black"/>
                </a:solidFill>
                <a:effectLst/>
                <a:uLnTx/>
                <a:uFillTx/>
              </a:rPr>
              <a:t>主治医からの紹介状</a:t>
            </a:r>
            <a:r>
              <a:rPr kumimoji="0" lang="ja-JP" altLang="en-US" sz="1050" b="0" i="0" u="none" strike="noStrike" kern="0" cap="none" spc="0" normalizeH="0" baseline="0" noProof="0" dirty="0">
                <a:ln>
                  <a:noFill/>
                </a:ln>
                <a:solidFill>
                  <a:prstClr val="black"/>
                </a:solidFill>
                <a:effectLst/>
                <a:uLnTx/>
                <a:uFillTx/>
              </a:rPr>
              <a:t>などが必要となります。</a:t>
            </a:r>
          </a:p>
        </p:txBody>
      </p:sp>
      <p:sp>
        <p:nvSpPr>
          <p:cNvPr id="11" name="テキスト ボックス 10"/>
          <p:cNvSpPr txBox="1"/>
          <p:nvPr/>
        </p:nvSpPr>
        <p:spPr>
          <a:xfrm>
            <a:off x="6063609" y="6510536"/>
            <a:ext cx="3044895" cy="230832"/>
          </a:xfrm>
          <a:prstGeom prst="rect">
            <a:avLst/>
          </a:prstGeom>
          <a:noFill/>
        </p:spPr>
        <p:txBody>
          <a:bodyPr wrap="square" rtlCol="0">
            <a:spAutoFit/>
          </a:bodyPr>
          <a:lstStyle/>
          <a:p>
            <a:r>
              <a:rPr kumimoji="1" lang="ja-JP" altLang="en-US" sz="900" dirty="0"/>
              <a:t>おきなわがんサポートハンドブックをもとに新たに表を作成</a:t>
            </a:r>
          </a:p>
        </p:txBody>
      </p:sp>
    </p:spTree>
    <p:extLst>
      <p:ext uri="{BB962C8B-B14F-4D97-AF65-F5344CB8AC3E}">
        <p14:creationId xmlns:p14="http://schemas.microsoft.com/office/powerpoint/2010/main" val="3200004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nvPr>
        </p:nvGraphicFramePr>
        <p:xfrm>
          <a:off x="58127" y="719981"/>
          <a:ext cx="4931082" cy="5900798"/>
        </p:xfrm>
        <a:graphic>
          <a:graphicData uri="http://schemas.openxmlformats.org/drawingml/2006/table">
            <a:tbl>
              <a:tblPr firstRow="1" bandRow="1">
                <a:tableStyleId>{5C22544A-7EE6-4342-B048-85BDC9FD1C3A}</a:tableStyleId>
              </a:tblPr>
              <a:tblGrid>
                <a:gridCol w="1240897">
                  <a:extLst>
                    <a:ext uri="{9D8B030D-6E8A-4147-A177-3AD203B41FA5}">
                      <a16:colId xmlns:a16="http://schemas.microsoft.com/office/drawing/2014/main" xmlns="" val="20000"/>
                    </a:ext>
                  </a:extLst>
                </a:gridCol>
                <a:gridCol w="2512794">
                  <a:extLst>
                    <a:ext uri="{9D8B030D-6E8A-4147-A177-3AD203B41FA5}">
                      <a16:colId xmlns:a16="http://schemas.microsoft.com/office/drawing/2014/main" xmlns="" val="20001"/>
                    </a:ext>
                  </a:extLst>
                </a:gridCol>
                <a:gridCol w="1177391">
                  <a:extLst>
                    <a:ext uri="{9D8B030D-6E8A-4147-A177-3AD203B41FA5}">
                      <a16:colId xmlns:a16="http://schemas.microsoft.com/office/drawing/2014/main" xmlns="" val="20002"/>
                    </a:ext>
                  </a:extLst>
                </a:gridCol>
              </a:tblGrid>
              <a:tr h="282443">
                <a:tc>
                  <a:txBody>
                    <a:bodyPr/>
                    <a:lstStyle/>
                    <a:p>
                      <a:pPr algn="ctr"/>
                      <a:r>
                        <a:rPr kumimoji="1" lang="ja-JP" altLang="en-US" sz="1100" dirty="0"/>
                        <a:t>がんの種類</a:t>
                      </a:r>
                    </a:p>
                  </a:txBody>
                  <a:tcPr/>
                </a:tc>
                <a:tc>
                  <a:txBody>
                    <a:bodyPr/>
                    <a:lstStyle/>
                    <a:p>
                      <a:pPr algn="ctr"/>
                      <a:r>
                        <a:rPr kumimoji="1" lang="ja-JP" altLang="en-US" sz="1100" dirty="0"/>
                        <a:t>患者会名・活動場所</a:t>
                      </a:r>
                    </a:p>
                  </a:txBody>
                  <a:tcPr/>
                </a:tc>
                <a:tc>
                  <a:txBody>
                    <a:bodyPr/>
                    <a:lstStyle/>
                    <a:p>
                      <a:pPr algn="ctr"/>
                      <a:r>
                        <a:rPr kumimoji="1" lang="ja-JP" altLang="en-US" sz="1100" dirty="0"/>
                        <a:t>連絡先</a:t>
                      </a:r>
                    </a:p>
                  </a:txBody>
                  <a:tcPr/>
                </a:tc>
                <a:extLst>
                  <a:ext uri="{0D108BD9-81ED-4DB2-BD59-A6C34878D82A}">
                    <a16:rowId xmlns:a16="http://schemas.microsoft.com/office/drawing/2014/main" xmlns="" val="10000"/>
                  </a:ext>
                </a:extLst>
              </a:tr>
              <a:tr h="370840">
                <a:tc>
                  <a:txBody>
                    <a:bodyPr/>
                    <a:lstStyle/>
                    <a:p>
                      <a:r>
                        <a:rPr kumimoji="1" lang="ja-JP" altLang="en-US" sz="900" dirty="0"/>
                        <a:t>全がん種</a:t>
                      </a:r>
                    </a:p>
                  </a:txBody>
                  <a:tcPr/>
                </a:tc>
                <a:tc>
                  <a:txBody>
                    <a:bodyPr/>
                    <a:lstStyle/>
                    <a:p>
                      <a:r>
                        <a:rPr kumimoji="1" lang="ja-JP" altLang="en-US" sz="900" dirty="0"/>
                        <a:t>春夏秋冬・夢倶楽部「絆」（沖縄市）</a:t>
                      </a:r>
                    </a:p>
                  </a:txBody>
                  <a:tcPr/>
                </a:tc>
                <a:tc>
                  <a:txBody>
                    <a:bodyPr/>
                    <a:lstStyle/>
                    <a:p>
                      <a:r>
                        <a:rPr kumimoji="1" lang="en-US" altLang="ja-JP" sz="900" dirty="0"/>
                        <a:t>090-1940-3301</a:t>
                      </a:r>
                      <a:endParaRPr kumimoji="1" lang="ja-JP" altLang="en-US" sz="900" dirty="0"/>
                    </a:p>
                  </a:txBody>
                  <a:tcPr/>
                </a:tc>
                <a:extLst>
                  <a:ext uri="{0D108BD9-81ED-4DB2-BD59-A6C34878D82A}">
                    <a16:rowId xmlns:a16="http://schemas.microsoft.com/office/drawing/2014/main" xmlns="" val="10001"/>
                  </a:ext>
                </a:extLst>
              </a:tr>
              <a:tr h="370840">
                <a:tc>
                  <a:txBody>
                    <a:bodyPr/>
                    <a:lstStyle/>
                    <a:p>
                      <a:r>
                        <a:rPr kumimoji="1" lang="ja-JP" altLang="en-US" sz="900" dirty="0"/>
                        <a:t>全がん種、がん患者家族、遺族</a:t>
                      </a:r>
                    </a:p>
                  </a:txBody>
                  <a:tcPr/>
                </a:tc>
                <a:tc>
                  <a:txBody>
                    <a:bodyPr/>
                    <a:lstStyle/>
                    <a:p>
                      <a:r>
                        <a:rPr kumimoji="1" lang="ja-JP" altLang="en-US" sz="900" dirty="0"/>
                        <a:t>中部</a:t>
                      </a:r>
                      <a:r>
                        <a:rPr kumimoji="1" lang="ja-JP" altLang="en-US" sz="900" dirty="0" err="1"/>
                        <a:t>ゆん</a:t>
                      </a:r>
                      <a:r>
                        <a:rPr kumimoji="1" lang="ja-JP" altLang="en-US" sz="900" dirty="0"/>
                        <a:t>たく交流会</a:t>
                      </a:r>
                      <a:endParaRPr kumimoji="1" lang="en-US" altLang="ja-JP" sz="900" dirty="0"/>
                    </a:p>
                    <a:p>
                      <a:r>
                        <a:rPr kumimoji="1" lang="ja-JP" altLang="en-US" sz="900" dirty="0"/>
                        <a:t>活動場所：沖縄市</a:t>
                      </a:r>
                    </a:p>
                  </a:txBody>
                  <a:tcPr/>
                </a:tc>
                <a:tc>
                  <a:txBody>
                    <a:bodyPr/>
                    <a:lstStyle/>
                    <a:p>
                      <a:r>
                        <a:rPr kumimoji="1" lang="en-US" altLang="ja-JP" sz="900" dirty="0"/>
                        <a:t>090-9780-2217</a:t>
                      </a:r>
                      <a:endParaRPr kumimoji="1" lang="ja-JP" altLang="en-US" sz="900" dirty="0"/>
                    </a:p>
                  </a:txBody>
                  <a:tcPr/>
                </a:tc>
                <a:extLst>
                  <a:ext uri="{0D108BD9-81ED-4DB2-BD59-A6C34878D82A}">
                    <a16:rowId xmlns:a16="http://schemas.microsoft.com/office/drawing/2014/main" xmlns="" val="10002"/>
                  </a:ext>
                </a:extLst>
              </a:tr>
              <a:tr h="370840">
                <a:tc>
                  <a:txBody>
                    <a:bodyPr/>
                    <a:lstStyle/>
                    <a:p>
                      <a:r>
                        <a:rPr kumimoji="1" lang="ja-JP" altLang="en-US" sz="900" dirty="0"/>
                        <a:t>全がん種、患者家族、遺族、関係者</a:t>
                      </a:r>
                    </a:p>
                  </a:txBody>
                  <a:tcPr/>
                </a:tc>
                <a:tc>
                  <a:txBody>
                    <a:bodyPr/>
                    <a:lstStyle/>
                    <a:p>
                      <a:r>
                        <a:rPr kumimoji="1" lang="ja-JP" altLang="en-US" sz="900" dirty="0"/>
                        <a:t>サバイバーナースの会「ぴあナース」（那覇市）</a:t>
                      </a:r>
                      <a:endParaRPr kumimoji="1" lang="en-US" altLang="ja-JP" sz="900" dirty="0"/>
                    </a:p>
                    <a:p>
                      <a:r>
                        <a:rPr kumimoji="1" lang="ja-JP" altLang="en-US" sz="900" dirty="0"/>
                        <a:t>活動場所：与那原町「コミュニティカフェ</a:t>
                      </a:r>
                      <a:r>
                        <a:rPr kumimoji="1" lang="ja-JP" altLang="en-US" sz="900" dirty="0" err="1"/>
                        <a:t>よな</a:t>
                      </a:r>
                      <a:r>
                        <a:rPr kumimoji="1" lang="ja-JP" altLang="en-US" sz="900" dirty="0"/>
                        <a:t>くる」</a:t>
                      </a:r>
                    </a:p>
                  </a:txBody>
                  <a:tcPr/>
                </a:tc>
                <a:tc>
                  <a:txBody>
                    <a:bodyPr/>
                    <a:lstStyle/>
                    <a:p>
                      <a:r>
                        <a:rPr kumimoji="1" lang="en-US" altLang="ja-JP" sz="900" dirty="0"/>
                        <a:t>070-5691-1690</a:t>
                      </a:r>
                      <a:endParaRPr kumimoji="1" lang="ja-JP" altLang="en-US" sz="900" dirty="0"/>
                    </a:p>
                  </a:txBody>
                  <a:tcPr/>
                </a:tc>
                <a:extLst>
                  <a:ext uri="{0D108BD9-81ED-4DB2-BD59-A6C34878D82A}">
                    <a16:rowId xmlns:a16="http://schemas.microsoft.com/office/drawing/2014/main" xmlns="" val="10003"/>
                  </a:ext>
                </a:extLst>
              </a:tr>
              <a:tr h="370840">
                <a:tc>
                  <a:txBody>
                    <a:bodyPr/>
                    <a:lstStyle/>
                    <a:p>
                      <a:r>
                        <a:rPr kumimoji="1" lang="ja-JP" altLang="en-US" sz="900" dirty="0"/>
                        <a:t>喉頭・咽頭・舌・食道・甲状腺がん</a:t>
                      </a:r>
                      <a:r>
                        <a:rPr kumimoji="1" lang="en-US" altLang="ja-JP" sz="900" dirty="0"/>
                        <a:t>(</a:t>
                      </a:r>
                      <a:r>
                        <a:rPr kumimoji="1" lang="ja-JP" altLang="en-US" sz="900" dirty="0"/>
                        <a:t>音声機能障害）</a:t>
                      </a:r>
                    </a:p>
                  </a:txBody>
                  <a:tcPr/>
                </a:tc>
                <a:tc>
                  <a:txBody>
                    <a:bodyPr/>
                    <a:lstStyle/>
                    <a:p>
                      <a:r>
                        <a:rPr kumimoji="1" lang="ja-JP" altLang="en-US" sz="900" dirty="0"/>
                        <a:t>日本喉摘者団体連合会沖縄県友声会</a:t>
                      </a:r>
                      <a:endParaRPr kumimoji="1" lang="en-US" altLang="ja-JP" sz="900" dirty="0"/>
                    </a:p>
                    <a:p>
                      <a:r>
                        <a:rPr kumimoji="1" lang="ja-JP" altLang="en-US" sz="900" dirty="0"/>
                        <a:t>活動場所：那覇市、沖縄市</a:t>
                      </a:r>
                    </a:p>
                  </a:txBody>
                  <a:tcPr/>
                </a:tc>
                <a:tc>
                  <a:txBody>
                    <a:bodyPr/>
                    <a:lstStyle/>
                    <a:p>
                      <a:r>
                        <a:rPr kumimoji="1" lang="en-US" altLang="ja-JP" sz="900" dirty="0"/>
                        <a:t>098-933-3088</a:t>
                      </a:r>
                      <a:endParaRPr kumimoji="1" lang="ja-JP" altLang="en-US" sz="900" dirty="0"/>
                    </a:p>
                  </a:txBody>
                  <a:tcPr/>
                </a:tc>
                <a:extLst>
                  <a:ext uri="{0D108BD9-81ED-4DB2-BD59-A6C34878D82A}">
                    <a16:rowId xmlns:a16="http://schemas.microsoft.com/office/drawing/2014/main" xmlns="" val="10004"/>
                  </a:ext>
                </a:extLst>
              </a:tr>
              <a:tr h="220588">
                <a:tc>
                  <a:txBody>
                    <a:bodyPr/>
                    <a:lstStyle/>
                    <a:p>
                      <a:r>
                        <a:rPr kumimoji="1" lang="ja-JP" altLang="en-US" sz="900" dirty="0"/>
                        <a:t>舌がん</a:t>
                      </a:r>
                    </a:p>
                  </a:txBody>
                  <a:tcPr/>
                </a:tc>
                <a:tc>
                  <a:txBody>
                    <a:bodyPr/>
                    <a:lstStyle/>
                    <a:p>
                      <a:r>
                        <a:rPr kumimoji="1" lang="ja-JP" altLang="en-US" sz="900" dirty="0"/>
                        <a:t>舌</a:t>
                      </a:r>
                      <a:r>
                        <a:rPr kumimoji="1" lang="en-US" altLang="ja-JP" sz="900" dirty="0"/>
                        <a:t>(</a:t>
                      </a:r>
                      <a:r>
                        <a:rPr kumimoji="1" lang="ja-JP" altLang="en-US" sz="900" dirty="0"/>
                        <a:t>ぜつ）キャンサー・サークル</a:t>
                      </a:r>
                      <a:endParaRPr kumimoji="1" lang="en-US" altLang="ja-JP" sz="900" dirty="0"/>
                    </a:p>
                    <a:p>
                      <a:r>
                        <a:rPr kumimoji="1" lang="ja-JP" altLang="en-US" sz="900" dirty="0"/>
                        <a:t>活動場所：那覇市</a:t>
                      </a:r>
                    </a:p>
                  </a:txBody>
                  <a:tcPr/>
                </a:tc>
                <a:tc>
                  <a:txBody>
                    <a:bodyPr/>
                    <a:lstStyle/>
                    <a:p>
                      <a:r>
                        <a:rPr kumimoji="1" lang="ja-JP" altLang="en-US" sz="900" dirty="0"/>
                        <a:t>Ｆａｘ：</a:t>
                      </a:r>
                      <a:r>
                        <a:rPr kumimoji="1" lang="en-US" altLang="ja-JP" sz="900" dirty="0"/>
                        <a:t>098-933-3103</a:t>
                      </a:r>
                      <a:endParaRPr kumimoji="1" lang="ja-JP" altLang="en-US" sz="900" dirty="0"/>
                    </a:p>
                  </a:txBody>
                  <a:tcPr/>
                </a:tc>
                <a:extLst>
                  <a:ext uri="{0D108BD9-81ED-4DB2-BD59-A6C34878D82A}">
                    <a16:rowId xmlns:a16="http://schemas.microsoft.com/office/drawing/2014/main" xmlns="" val="10005"/>
                  </a:ext>
                </a:extLst>
              </a:tr>
              <a:tr h="257160">
                <a:tc>
                  <a:txBody>
                    <a:bodyPr/>
                    <a:lstStyle/>
                    <a:p>
                      <a:r>
                        <a:rPr kumimoji="1" lang="ja-JP" altLang="en-US" sz="900" dirty="0"/>
                        <a:t>無声帯、音声機能障害者</a:t>
                      </a:r>
                    </a:p>
                  </a:txBody>
                  <a:tcPr/>
                </a:tc>
                <a:tc>
                  <a:txBody>
                    <a:bodyPr/>
                    <a:lstStyle/>
                    <a:p>
                      <a:r>
                        <a:rPr kumimoji="1" lang="ja-JP" altLang="en-US" sz="900" dirty="0"/>
                        <a:t>中・北部喉摘者友の会</a:t>
                      </a:r>
                      <a:endParaRPr kumimoji="1" lang="en-US" altLang="ja-JP" sz="900" dirty="0"/>
                    </a:p>
                    <a:p>
                      <a:r>
                        <a:rPr kumimoji="1" lang="ja-JP" altLang="en-US" sz="900" dirty="0"/>
                        <a:t>活動場所：うるま市</a:t>
                      </a:r>
                    </a:p>
                  </a:txBody>
                  <a:tcPr/>
                </a:tc>
                <a:tc>
                  <a:txBody>
                    <a:bodyPr/>
                    <a:lstStyle/>
                    <a:p>
                      <a:r>
                        <a:rPr kumimoji="1" lang="en-US" altLang="ja-JP" sz="900" dirty="0"/>
                        <a:t>098-974-9778</a:t>
                      </a:r>
                      <a:endParaRPr kumimoji="1" lang="ja-JP" altLang="en-US" sz="900" dirty="0"/>
                    </a:p>
                  </a:txBody>
                  <a:tcPr/>
                </a:tc>
                <a:extLst>
                  <a:ext uri="{0D108BD9-81ED-4DB2-BD59-A6C34878D82A}">
                    <a16:rowId xmlns:a16="http://schemas.microsoft.com/office/drawing/2014/main" xmlns="" val="10006"/>
                  </a:ext>
                </a:extLst>
              </a:tr>
              <a:tr h="257160">
                <a:tc>
                  <a:txBody>
                    <a:bodyPr/>
                    <a:lstStyle/>
                    <a:p>
                      <a:r>
                        <a:rPr kumimoji="1" lang="ja-JP" altLang="en-US" sz="900" dirty="0"/>
                        <a:t>肺がん</a:t>
                      </a:r>
                    </a:p>
                  </a:txBody>
                  <a:tcPr/>
                </a:tc>
                <a:tc>
                  <a:txBody>
                    <a:bodyPr/>
                    <a:lstStyle/>
                    <a:p>
                      <a:r>
                        <a:rPr kumimoji="1" lang="ja-JP" altLang="en-US" sz="900" dirty="0"/>
                        <a:t>白色会</a:t>
                      </a:r>
                    </a:p>
                  </a:txBody>
                  <a:tcPr/>
                </a:tc>
                <a:tc>
                  <a:txBody>
                    <a:bodyPr/>
                    <a:lstStyle/>
                    <a:p>
                      <a:r>
                        <a:rPr kumimoji="1" lang="en-US" altLang="ja-JP" sz="900" dirty="0"/>
                        <a:t>090-9780-2217</a:t>
                      </a:r>
                      <a:endParaRPr kumimoji="1" lang="ja-JP" altLang="en-US" sz="900" dirty="0"/>
                    </a:p>
                  </a:txBody>
                  <a:tcPr/>
                </a:tc>
                <a:extLst>
                  <a:ext uri="{0D108BD9-81ED-4DB2-BD59-A6C34878D82A}">
                    <a16:rowId xmlns:a16="http://schemas.microsoft.com/office/drawing/2014/main" xmlns="" val="10007"/>
                  </a:ext>
                </a:extLst>
              </a:tr>
              <a:tr h="257160">
                <a:tc>
                  <a:txBody>
                    <a:bodyPr/>
                    <a:lstStyle/>
                    <a:p>
                      <a:r>
                        <a:rPr kumimoji="1" lang="ja-JP" altLang="en-US" sz="900" dirty="0"/>
                        <a:t>乳がん</a:t>
                      </a:r>
                    </a:p>
                  </a:txBody>
                  <a:tcPr/>
                </a:tc>
                <a:tc>
                  <a:txBody>
                    <a:bodyPr/>
                    <a:lstStyle/>
                    <a:p>
                      <a:r>
                        <a:rPr kumimoji="1" lang="ja-JP" altLang="en-US" sz="900" dirty="0"/>
                        <a:t>ぴんく・ぱんさぁ</a:t>
                      </a:r>
                      <a:endParaRPr kumimoji="1" lang="en-US" altLang="ja-JP" sz="900" dirty="0"/>
                    </a:p>
                    <a:p>
                      <a:r>
                        <a:rPr kumimoji="1" lang="ja-JP" altLang="en-US" sz="900" dirty="0"/>
                        <a:t>活動場所：浦添市</a:t>
                      </a:r>
                    </a:p>
                  </a:txBody>
                  <a:tcPr/>
                </a:tc>
                <a:tc>
                  <a:txBody>
                    <a:bodyPr/>
                    <a:lstStyle/>
                    <a:p>
                      <a:r>
                        <a:rPr kumimoji="1" lang="en-US" altLang="ja-JP" sz="900" dirty="0"/>
                        <a:t>080-1791-1764</a:t>
                      </a:r>
                      <a:endParaRPr kumimoji="1" lang="ja-JP" altLang="en-US" sz="900" dirty="0"/>
                    </a:p>
                  </a:txBody>
                  <a:tcPr/>
                </a:tc>
                <a:extLst>
                  <a:ext uri="{0D108BD9-81ED-4DB2-BD59-A6C34878D82A}">
                    <a16:rowId xmlns:a16="http://schemas.microsoft.com/office/drawing/2014/main" xmlns="" val="10008"/>
                  </a:ext>
                </a:extLst>
              </a:tr>
              <a:tr h="257160">
                <a:tc>
                  <a:txBody>
                    <a:bodyPr/>
                    <a:lstStyle/>
                    <a:p>
                      <a:r>
                        <a:rPr kumimoji="1" lang="ja-JP" altLang="en-US" sz="900" dirty="0"/>
                        <a:t>胃がん</a:t>
                      </a:r>
                    </a:p>
                  </a:txBody>
                  <a:tcPr/>
                </a:tc>
                <a:tc>
                  <a:txBody>
                    <a:bodyPr/>
                    <a:lstStyle/>
                    <a:p>
                      <a:r>
                        <a:rPr kumimoji="1" lang="ja-JP" altLang="en-US" sz="900" dirty="0"/>
                        <a:t>胃無胃会</a:t>
                      </a:r>
                    </a:p>
                  </a:txBody>
                  <a:tcPr/>
                </a:tc>
                <a:tc>
                  <a:txBody>
                    <a:bodyPr/>
                    <a:lstStyle/>
                    <a:p>
                      <a:r>
                        <a:rPr kumimoji="1" lang="en-US" altLang="ja-JP" sz="900" dirty="0"/>
                        <a:t>090-9780-2217</a:t>
                      </a:r>
                      <a:endParaRPr kumimoji="1" lang="ja-JP" altLang="en-US" sz="900" dirty="0"/>
                    </a:p>
                  </a:txBody>
                  <a:tcPr/>
                </a:tc>
                <a:extLst>
                  <a:ext uri="{0D108BD9-81ED-4DB2-BD59-A6C34878D82A}">
                    <a16:rowId xmlns:a16="http://schemas.microsoft.com/office/drawing/2014/main" xmlns="" val="10009"/>
                  </a:ext>
                </a:extLst>
              </a:tr>
              <a:tr h="257160">
                <a:tc>
                  <a:txBody>
                    <a:bodyPr/>
                    <a:lstStyle/>
                    <a:p>
                      <a:r>
                        <a:rPr kumimoji="1" lang="ja-JP" altLang="en-US" sz="900" dirty="0"/>
                        <a:t>術後オストメイト</a:t>
                      </a:r>
                      <a:r>
                        <a:rPr kumimoji="1" lang="en-US" altLang="ja-JP" sz="900" dirty="0"/>
                        <a:t>(</a:t>
                      </a:r>
                      <a:r>
                        <a:rPr kumimoji="1" lang="ja-JP" altLang="en-US" sz="900" dirty="0"/>
                        <a:t>人工肛門・膀胱、大腸・膀胱がん等</a:t>
                      </a:r>
                      <a:r>
                        <a:rPr kumimoji="1" lang="en-US" altLang="ja-JP" sz="900" dirty="0"/>
                        <a:t>)</a:t>
                      </a:r>
                      <a:endParaRPr kumimoji="1" lang="ja-JP" altLang="en-US" sz="900" dirty="0"/>
                    </a:p>
                  </a:txBody>
                  <a:tcPr/>
                </a:tc>
                <a:tc>
                  <a:txBody>
                    <a:bodyPr/>
                    <a:lstStyle/>
                    <a:p>
                      <a:r>
                        <a:rPr kumimoji="1" lang="ja-JP" altLang="en-US" sz="900" dirty="0"/>
                        <a:t>日本オストミー協会</a:t>
                      </a:r>
                      <a:endParaRPr kumimoji="1" lang="en-US" altLang="ja-JP" sz="900" dirty="0"/>
                    </a:p>
                    <a:p>
                      <a:r>
                        <a:rPr kumimoji="1" lang="ja-JP" altLang="en-US" sz="900" dirty="0"/>
                        <a:t>活動場所</a:t>
                      </a:r>
                      <a:r>
                        <a:rPr kumimoji="1" lang="ja-JP" altLang="en-US" sz="900" dirty="0">
                          <a:sym typeface="Wingdings" panose="05000000000000000000" pitchFamily="2" charset="2"/>
                        </a:rPr>
                        <a:t>：（</a:t>
                      </a:r>
                      <a:r>
                        <a:rPr kumimoji="1" lang="ja-JP" altLang="en-US" sz="900" dirty="0"/>
                        <a:t>株）琉球光和、中頭病院、北部地区医師会病院</a:t>
                      </a:r>
                    </a:p>
                  </a:txBody>
                  <a:tcPr/>
                </a:tc>
                <a:tc>
                  <a:txBody>
                    <a:bodyPr/>
                    <a:lstStyle/>
                    <a:p>
                      <a:r>
                        <a:rPr kumimoji="1" lang="en-US" altLang="ja-JP" sz="900" dirty="0"/>
                        <a:t>098-863-1251</a:t>
                      </a:r>
                      <a:endParaRPr kumimoji="1" lang="ja-JP" altLang="en-US" sz="900" dirty="0"/>
                    </a:p>
                  </a:txBody>
                  <a:tcPr/>
                </a:tc>
                <a:extLst>
                  <a:ext uri="{0D108BD9-81ED-4DB2-BD59-A6C34878D82A}">
                    <a16:rowId xmlns:a16="http://schemas.microsoft.com/office/drawing/2014/main" xmlns="" val="10010"/>
                  </a:ext>
                </a:extLst>
              </a:tr>
              <a:tr h="257160">
                <a:tc>
                  <a:txBody>
                    <a:bodyPr/>
                    <a:lstStyle/>
                    <a:p>
                      <a:r>
                        <a:rPr kumimoji="1" lang="ja-JP" altLang="en-US" sz="900" dirty="0"/>
                        <a:t>婦人科がん</a:t>
                      </a:r>
                    </a:p>
                  </a:txBody>
                  <a:tcPr/>
                </a:tc>
                <a:tc>
                  <a:txBody>
                    <a:bodyPr/>
                    <a:lstStyle/>
                    <a:p>
                      <a:r>
                        <a:rPr kumimoji="1" lang="ja-JP" altLang="en-US" sz="900" dirty="0"/>
                        <a:t>沖縄県婦人科がん患者会宇宙船子宮号</a:t>
                      </a:r>
                      <a:endParaRPr kumimoji="1" lang="en-US" altLang="ja-JP" sz="900" dirty="0"/>
                    </a:p>
                    <a:p>
                      <a:r>
                        <a:rPr kumimoji="1" lang="ja-JP" altLang="en-US" sz="900" dirty="0"/>
                        <a:t>活動場所：那覇市</a:t>
                      </a:r>
                    </a:p>
                  </a:txBody>
                  <a:tcPr/>
                </a:tc>
                <a:tc>
                  <a:txBody>
                    <a:bodyPr/>
                    <a:lstStyle/>
                    <a:p>
                      <a:r>
                        <a:rPr kumimoji="1" lang="en-US" altLang="ja-JP" sz="900" dirty="0"/>
                        <a:t>080-6503-7628</a:t>
                      </a:r>
                    </a:p>
                    <a:p>
                      <a:r>
                        <a:rPr kumimoji="1" lang="ja-JP" altLang="en-US" sz="900" dirty="0"/>
                        <a:t>相談専用：</a:t>
                      </a:r>
                      <a:r>
                        <a:rPr kumimoji="1" lang="en-US" altLang="ja-JP" sz="900" dirty="0"/>
                        <a:t>070-5697-3824</a:t>
                      </a:r>
                      <a:r>
                        <a:rPr kumimoji="1" lang="ja-JP" altLang="en-US" sz="900" dirty="0"/>
                        <a:t>（平日</a:t>
                      </a:r>
                      <a:r>
                        <a:rPr kumimoji="1" lang="en-US" altLang="ja-JP" sz="900" dirty="0"/>
                        <a:t>9</a:t>
                      </a:r>
                      <a:r>
                        <a:rPr kumimoji="1" lang="ja-JP" altLang="en-US" sz="900" dirty="0"/>
                        <a:t>～</a:t>
                      </a:r>
                      <a:r>
                        <a:rPr kumimoji="1" lang="en-US" altLang="ja-JP" sz="900" dirty="0"/>
                        <a:t>17</a:t>
                      </a:r>
                      <a:r>
                        <a:rPr kumimoji="1" lang="ja-JP" altLang="en-US" sz="900" dirty="0"/>
                        <a:t>時）</a:t>
                      </a:r>
                    </a:p>
                  </a:txBody>
                  <a:tcPr/>
                </a:tc>
                <a:extLst>
                  <a:ext uri="{0D108BD9-81ED-4DB2-BD59-A6C34878D82A}">
                    <a16:rowId xmlns:a16="http://schemas.microsoft.com/office/drawing/2014/main" xmlns="" val="10011"/>
                  </a:ext>
                </a:extLst>
              </a:tr>
              <a:tr h="370840">
                <a:tc>
                  <a:txBody>
                    <a:bodyPr/>
                    <a:lstStyle/>
                    <a:p>
                      <a:r>
                        <a:rPr kumimoji="1" lang="ja-JP" altLang="en-US" sz="900" dirty="0"/>
                        <a:t>小児がん</a:t>
                      </a:r>
                    </a:p>
                  </a:txBody>
                  <a:tcPr/>
                </a:tc>
                <a:tc>
                  <a:txBody>
                    <a:bodyPr/>
                    <a:lstStyle/>
                    <a:p>
                      <a:r>
                        <a:rPr kumimoji="1" lang="ja-JP" altLang="en-US" sz="900" dirty="0"/>
                        <a:t>がんの子どもを守る会沖縄支部（北谷）</a:t>
                      </a:r>
                    </a:p>
                  </a:txBody>
                  <a:tcPr/>
                </a:tc>
                <a:tc>
                  <a:txBody>
                    <a:bodyPr/>
                    <a:lstStyle/>
                    <a:p>
                      <a:r>
                        <a:rPr kumimoji="1" lang="en-US" altLang="ja-JP" sz="900" dirty="0"/>
                        <a:t>098-936-3583</a:t>
                      </a:r>
                    </a:p>
                    <a:p>
                      <a:r>
                        <a:rPr kumimoji="1" lang="en-US" altLang="ja-JP" sz="900" dirty="0"/>
                        <a:t>090-9782-6062</a:t>
                      </a:r>
                      <a:endParaRPr kumimoji="1" lang="ja-JP" altLang="en-US" sz="900" dirty="0"/>
                    </a:p>
                  </a:txBody>
                  <a:tcPr/>
                </a:tc>
                <a:extLst>
                  <a:ext uri="{0D108BD9-81ED-4DB2-BD59-A6C34878D82A}">
                    <a16:rowId xmlns:a16="http://schemas.microsoft.com/office/drawing/2014/main" xmlns="" val="10012"/>
                  </a:ext>
                </a:extLst>
              </a:tr>
              <a:tr h="272955">
                <a:tc>
                  <a:txBody>
                    <a:bodyPr/>
                    <a:lstStyle/>
                    <a:p>
                      <a:r>
                        <a:rPr kumimoji="1" lang="ja-JP" altLang="en-US" sz="900" dirty="0"/>
                        <a:t>皮膚がん</a:t>
                      </a:r>
                    </a:p>
                  </a:txBody>
                  <a:tcPr/>
                </a:tc>
                <a:tc>
                  <a:txBody>
                    <a:bodyPr/>
                    <a:lstStyle/>
                    <a:p>
                      <a:r>
                        <a:rPr kumimoji="1" lang="ja-JP" altLang="en-US" sz="900" dirty="0"/>
                        <a:t>ひふ癌「</a:t>
                      </a:r>
                      <a:r>
                        <a:rPr kumimoji="1" lang="en-US" altLang="ja-JP" sz="900" dirty="0"/>
                        <a:t>7</a:t>
                      </a:r>
                      <a:r>
                        <a:rPr kumimoji="1" lang="ja-JP" altLang="en-US" sz="900" dirty="0"/>
                        <a:t>日会」</a:t>
                      </a:r>
                    </a:p>
                  </a:txBody>
                  <a:tcPr/>
                </a:tc>
                <a:tc>
                  <a:txBody>
                    <a:bodyPr/>
                    <a:lstStyle/>
                    <a:p>
                      <a:r>
                        <a:rPr kumimoji="1" lang="en-US" altLang="ja-JP" sz="900" dirty="0"/>
                        <a:t>070-5531-0838</a:t>
                      </a:r>
                      <a:endParaRPr kumimoji="1" lang="ja-JP" altLang="en-US" sz="900" dirty="0"/>
                    </a:p>
                  </a:txBody>
                  <a:tcPr/>
                </a:tc>
                <a:extLst>
                  <a:ext uri="{0D108BD9-81ED-4DB2-BD59-A6C34878D82A}">
                    <a16:rowId xmlns:a16="http://schemas.microsoft.com/office/drawing/2014/main" xmlns="" val="10013"/>
                  </a:ext>
                </a:extLst>
              </a:tr>
              <a:tr h="370840">
                <a:tc>
                  <a:txBody>
                    <a:bodyPr/>
                    <a:lstStyle/>
                    <a:p>
                      <a:r>
                        <a:rPr kumimoji="1" lang="ja-JP" altLang="en-US" sz="900" dirty="0"/>
                        <a:t>悪性リンパ腫</a:t>
                      </a:r>
                    </a:p>
                  </a:txBody>
                  <a:tcPr/>
                </a:tc>
                <a:tc>
                  <a:txBody>
                    <a:bodyPr/>
                    <a:lstStyle/>
                    <a:p>
                      <a:r>
                        <a:rPr kumimoji="1" lang="ja-JP" altLang="en-US" sz="900" dirty="0"/>
                        <a:t>グループネクサス沖縄支部</a:t>
                      </a:r>
                      <a:endParaRPr kumimoji="1" lang="en-US" altLang="ja-JP" sz="900" dirty="0"/>
                    </a:p>
                    <a:p>
                      <a:r>
                        <a:rPr kumimoji="1" lang="ja-JP" altLang="en-US" sz="900" dirty="0"/>
                        <a:t>活動場所：那覇市立病院</a:t>
                      </a:r>
                    </a:p>
                  </a:txBody>
                  <a:tcPr/>
                </a:tc>
                <a:tc>
                  <a:txBody>
                    <a:bodyPr/>
                    <a:lstStyle/>
                    <a:p>
                      <a:r>
                        <a:rPr kumimoji="1" lang="en-US" altLang="ja-JP" sz="900" dirty="0"/>
                        <a:t>090-5934-6796</a:t>
                      </a:r>
                      <a:endParaRPr kumimoji="1" lang="ja-JP" altLang="en-US" sz="900" dirty="0"/>
                    </a:p>
                  </a:txBody>
                  <a:tcPr/>
                </a:tc>
                <a:extLst>
                  <a:ext uri="{0D108BD9-81ED-4DB2-BD59-A6C34878D82A}">
                    <a16:rowId xmlns:a16="http://schemas.microsoft.com/office/drawing/2014/main" xmlns="" val="10014"/>
                  </a:ext>
                </a:extLst>
              </a:tr>
              <a:tr h="370840">
                <a:tc>
                  <a:txBody>
                    <a:bodyPr/>
                    <a:lstStyle/>
                    <a:p>
                      <a:r>
                        <a:rPr kumimoji="1" lang="ja-JP" altLang="en-US" sz="900" dirty="0"/>
                        <a:t>多発性骨髄腫</a:t>
                      </a:r>
                    </a:p>
                  </a:txBody>
                  <a:tcPr/>
                </a:tc>
                <a:tc>
                  <a:txBody>
                    <a:bodyPr/>
                    <a:lstStyle/>
                    <a:p>
                      <a:r>
                        <a:rPr kumimoji="1" lang="ja-JP" altLang="en-US" sz="900" dirty="0"/>
                        <a:t>多発性骨髄腫おきなわ患者の会</a:t>
                      </a:r>
                    </a:p>
                  </a:txBody>
                  <a:tcPr/>
                </a:tc>
                <a:tc>
                  <a:txBody>
                    <a:bodyPr/>
                    <a:lstStyle/>
                    <a:p>
                      <a:r>
                        <a:rPr kumimoji="1" lang="en-US" altLang="ja-JP" sz="900" dirty="0"/>
                        <a:t>090-3895-6520</a:t>
                      </a:r>
                    </a:p>
                    <a:p>
                      <a:r>
                        <a:rPr kumimoji="1" lang="en-US" altLang="ja-JP" sz="900" dirty="0"/>
                        <a:t>(</a:t>
                      </a:r>
                      <a:r>
                        <a:rPr kumimoji="1" lang="ja-JP" altLang="en-US" sz="900" dirty="0"/>
                        <a:t>火～木：</a:t>
                      </a:r>
                      <a:r>
                        <a:rPr kumimoji="1" lang="en-US" altLang="ja-JP" sz="900" dirty="0"/>
                        <a:t>10</a:t>
                      </a:r>
                      <a:r>
                        <a:rPr kumimoji="1" lang="ja-JP" altLang="en-US" sz="900" dirty="0"/>
                        <a:t>～</a:t>
                      </a:r>
                      <a:r>
                        <a:rPr kumimoji="1" lang="en-US" altLang="ja-JP" sz="900" dirty="0"/>
                        <a:t>17</a:t>
                      </a:r>
                      <a:r>
                        <a:rPr kumimoji="1" lang="ja-JP" altLang="en-US" sz="900" dirty="0"/>
                        <a:t>時</a:t>
                      </a:r>
                      <a:r>
                        <a:rPr kumimoji="1" lang="en-US" altLang="ja-JP" sz="900" dirty="0"/>
                        <a:t>)</a:t>
                      </a:r>
                      <a:endParaRPr kumimoji="1" lang="ja-JP" altLang="en-US" sz="900" dirty="0"/>
                    </a:p>
                  </a:txBody>
                  <a:tcPr/>
                </a:tc>
                <a:extLst>
                  <a:ext uri="{0D108BD9-81ED-4DB2-BD59-A6C34878D82A}">
                    <a16:rowId xmlns:a16="http://schemas.microsoft.com/office/drawing/2014/main" xmlns="" val="10015"/>
                  </a:ext>
                </a:extLst>
              </a:tr>
            </a:tbl>
          </a:graphicData>
        </a:graphic>
      </p:graphicFrame>
      <p:sp>
        <p:nvSpPr>
          <p:cNvPr id="3" name="テキスト ボックス 2"/>
          <p:cNvSpPr txBox="1"/>
          <p:nvPr/>
        </p:nvSpPr>
        <p:spPr>
          <a:xfrm>
            <a:off x="96255" y="385348"/>
            <a:ext cx="4104456" cy="2616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◆沖縄本島にある患者会</a:t>
            </a:r>
          </a:p>
        </p:txBody>
      </p:sp>
      <p:sp>
        <p:nvSpPr>
          <p:cNvPr id="4" name="テキスト ボックス 3"/>
          <p:cNvSpPr txBox="1"/>
          <p:nvPr/>
        </p:nvSpPr>
        <p:spPr>
          <a:xfrm>
            <a:off x="107504" y="33030"/>
            <a:ext cx="4608512" cy="369332"/>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black"/>
                </a:solidFill>
                <a:effectLst/>
                <a:uLnTx/>
                <a:uFillTx/>
                <a:latin typeface="ＭＳ Ｐゴシック"/>
              </a:rPr>
              <a:t>図</a:t>
            </a:r>
            <a:r>
              <a:rPr kumimoji="0" lang="en-US" altLang="ja-JP" sz="1800" b="1" i="0" u="none" strike="noStrike" kern="0" cap="none" spc="0" normalizeH="0" baseline="0" noProof="0" dirty="0">
                <a:ln>
                  <a:noFill/>
                </a:ln>
                <a:solidFill>
                  <a:prstClr val="black"/>
                </a:solidFill>
                <a:effectLst/>
                <a:uLnTx/>
                <a:uFillTx/>
                <a:latin typeface="ＭＳ Ｐゴシック"/>
              </a:rPr>
              <a:t>8</a:t>
            </a:r>
            <a:r>
              <a:rPr kumimoji="0" lang="ja-JP" altLang="en-US" sz="1800" b="1" i="0" u="none" strike="noStrike" kern="0" cap="none" spc="0" normalizeH="0" baseline="0" noProof="0" dirty="0">
                <a:ln>
                  <a:noFill/>
                </a:ln>
                <a:solidFill>
                  <a:prstClr val="black"/>
                </a:solidFill>
                <a:effectLst/>
                <a:uLnTx/>
                <a:uFillTx/>
                <a:latin typeface="ＭＳ Ｐゴシック"/>
              </a:rPr>
              <a:t>　沖縄本島のがんに関する患者会一覧</a:t>
            </a:r>
          </a:p>
        </p:txBody>
      </p:sp>
      <p:graphicFrame>
        <p:nvGraphicFramePr>
          <p:cNvPr id="5" name="表 4"/>
          <p:cNvGraphicFramePr>
            <a:graphicFrameLocks noGrp="1"/>
          </p:cNvGraphicFramePr>
          <p:nvPr>
            <p:extLst/>
          </p:nvPr>
        </p:nvGraphicFramePr>
        <p:xfrm>
          <a:off x="4981147" y="719981"/>
          <a:ext cx="4064000" cy="2777232"/>
        </p:xfrm>
        <a:graphic>
          <a:graphicData uri="http://schemas.openxmlformats.org/drawingml/2006/table">
            <a:tbl>
              <a:tblPr firstRow="1" bandRow="1">
                <a:tableStyleId>{5C22544A-7EE6-4342-B048-85BDC9FD1C3A}</a:tableStyleId>
              </a:tblPr>
              <a:tblGrid>
                <a:gridCol w="1800200">
                  <a:extLst>
                    <a:ext uri="{9D8B030D-6E8A-4147-A177-3AD203B41FA5}">
                      <a16:colId xmlns:a16="http://schemas.microsoft.com/office/drawing/2014/main" xmlns="" val="20000"/>
                    </a:ext>
                  </a:extLst>
                </a:gridCol>
                <a:gridCol w="2263800">
                  <a:extLst>
                    <a:ext uri="{9D8B030D-6E8A-4147-A177-3AD203B41FA5}">
                      <a16:colId xmlns:a16="http://schemas.microsoft.com/office/drawing/2014/main" xmlns="" val="20001"/>
                    </a:ext>
                  </a:extLst>
                </a:gridCol>
              </a:tblGrid>
              <a:tr h="288032">
                <a:tc>
                  <a:txBody>
                    <a:bodyPr/>
                    <a:lstStyle/>
                    <a:p>
                      <a:r>
                        <a:rPr kumimoji="1" lang="ja-JP" altLang="en-US" sz="1100" dirty="0"/>
                        <a:t>患者会名</a:t>
                      </a:r>
                      <a:endParaRPr kumimoji="1" lang="en-US" altLang="ja-JP" sz="1100" dirty="0"/>
                    </a:p>
                  </a:txBody>
                  <a:tcPr/>
                </a:tc>
                <a:tc>
                  <a:txBody>
                    <a:bodyPr/>
                    <a:lstStyle/>
                    <a:p>
                      <a:r>
                        <a:rPr kumimoji="1" lang="ja-JP" altLang="en-US" sz="1100" dirty="0"/>
                        <a:t>連絡先・備考</a:t>
                      </a:r>
                    </a:p>
                  </a:txBody>
                  <a:tcPr/>
                </a:tc>
                <a:extLst>
                  <a:ext uri="{0D108BD9-81ED-4DB2-BD59-A6C34878D82A}">
                    <a16:rowId xmlns:a16="http://schemas.microsoft.com/office/drawing/2014/main" xmlns="" val="10000"/>
                  </a:ext>
                </a:extLst>
              </a:tr>
              <a:tr h="370840">
                <a:tc>
                  <a:txBody>
                    <a:bodyPr/>
                    <a:lstStyle/>
                    <a:p>
                      <a:r>
                        <a:rPr kumimoji="1" lang="ja-JP" altLang="en-US" sz="900" dirty="0"/>
                        <a:t>カッコ女倶楽部</a:t>
                      </a:r>
                      <a:endParaRPr kumimoji="1" lang="en-US" altLang="ja-JP" sz="900" dirty="0"/>
                    </a:p>
                    <a:p>
                      <a:r>
                        <a:rPr kumimoji="1" lang="ja-JP" altLang="en-US" sz="900" dirty="0"/>
                        <a:t>（</a:t>
                      </a:r>
                      <a:r>
                        <a:rPr kumimoji="1" lang="en-US" altLang="ja-JP" sz="900" dirty="0"/>
                        <a:t>Dr.</a:t>
                      </a:r>
                      <a:r>
                        <a:rPr kumimoji="1" lang="ja-JP" altLang="en-US" sz="900" dirty="0"/>
                        <a:t>久高のマンマ家クリニック：浦添市）</a:t>
                      </a:r>
                    </a:p>
                  </a:txBody>
                  <a:tcPr/>
                </a:tc>
                <a:tc>
                  <a:txBody>
                    <a:bodyPr/>
                    <a:lstStyle/>
                    <a:p>
                      <a:r>
                        <a:rPr kumimoji="1" lang="en-US" altLang="ja-JP" sz="900" dirty="0"/>
                        <a:t>098-988-4141</a:t>
                      </a:r>
                      <a:r>
                        <a:rPr kumimoji="1" lang="ja-JP" altLang="en-US" sz="900" dirty="0"/>
                        <a:t>　　</a:t>
                      </a:r>
                      <a:r>
                        <a:rPr kumimoji="1" lang="en-US" altLang="ja-JP" sz="900" dirty="0"/>
                        <a:t>(</a:t>
                      </a:r>
                      <a:r>
                        <a:rPr kumimoji="1" lang="ja-JP" altLang="en-US" sz="900" dirty="0"/>
                        <a:t>年会費</a:t>
                      </a:r>
                      <a:r>
                        <a:rPr kumimoji="1" lang="en-US" altLang="ja-JP" sz="900" dirty="0"/>
                        <a:t>1,000</a:t>
                      </a:r>
                      <a:r>
                        <a:rPr kumimoji="1" lang="ja-JP" altLang="en-US" sz="900" dirty="0"/>
                        <a:t>円</a:t>
                      </a:r>
                      <a:r>
                        <a:rPr kumimoji="1" lang="en-US" altLang="ja-JP" sz="900"/>
                        <a:t>)</a:t>
                      </a:r>
                      <a:endParaRPr kumimoji="1" lang="ja-JP" altLang="en-US" sz="900" dirty="0"/>
                    </a:p>
                  </a:txBody>
                  <a:tcPr/>
                </a:tc>
                <a:extLst>
                  <a:ext uri="{0D108BD9-81ED-4DB2-BD59-A6C34878D82A}">
                    <a16:rowId xmlns:a16="http://schemas.microsoft.com/office/drawing/2014/main" xmlns="" val="10001"/>
                  </a:ext>
                </a:extLst>
              </a:tr>
              <a:tr h="370840">
                <a:tc>
                  <a:txBody>
                    <a:bodyPr/>
                    <a:lstStyle/>
                    <a:p>
                      <a:r>
                        <a:rPr kumimoji="1" lang="ja-JP" altLang="en-US" sz="900" dirty="0"/>
                        <a:t>信友会（那覇市立病院：那覇市）</a:t>
                      </a:r>
                    </a:p>
                  </a:txBody>
                  <a:tcPr/>
                </a:tc>
                <a:tc>
                  <a:txBody>
                    <a:bodyPr/>
                    <a:lstStyle/>
                    <a:p>
                      <a:r>
                        <a:rPr kumimoji="1" lang="en-US" altLang="ja-JP" sz="900" dirty="0"/>
                        <a:t>098-884-5111</a:t>
                      </a:r>
                    </a:p>
                    <a:p>
                      <a:r>
                        <a:rPr kumimoji="1" lang="en-US" altLang="ja-JP" sz="900" dirty="0"/>
                        <a:t>※</a:t>
                      </a:r>
                      <a:r>
                        <a:rPr kumimoji="1" lang="ja-JP" altLang="en-US" sz="900" dirty="0"/>
                        <a:t>患者・家族・一般の関心のあるどなたでも参加できる「乳がん塾」も開催</a:t>
                      </a:r>
                    </a:p>
                  </a:txBody>
                  <a:tcPr/>
                </a:tc>
                <a:extLst>
                  <a:ext uri="{0D108BD9-81ED-4DB2-BD59-A6C34878D82A}">
                    <a16:rowId xmlns:a16="http://schemas.microsoft.com/office/drawing/2014/main" xmlns="" val="10002"/>
                  </a:ext>
                </a:extLst>
              </a:tr>
              <a:tr h="370840">
                <a:tc>
                  <a:txBody>
                    <a:bodyPr/>
                    <a:lstStyle/>
                    <a:p>
                      <a:r>
                        <a:rPr kumimoji="1" lang="ja-JP" altLang="en-US" sz="900" dirty="0"/>
                        <a:t>やすらぎの会（浦添総合病院：浦添市）</a:t>
                      </a:r>
                    </a:p>
                  </a:txBody>
                  <a:tcPr/>
                </a:tc>
                <a:tc>
                  <a:txBody>
                    <a:bodyPr/>
                    <a:lstStyle/>
                    <a:p>
                      <a:r>
                        <a:rPr kumimoji="1" lang="en-US" altLang="ja-JP" sz="900" dirty="0"/>
                        <a:t>098-878-0231</a:t>
                      </a:r>
                      <a:endParaRPr kumimoji="1" lang="ja-JP" altLang="en-US" sz="900" dirty="0"/>
                    </a:p>
                  </a:txBody>
                  <a:tcPr/>
                </a:tc>
                <a:extLst>
                  <a:ext uri="{0D108BD9-81ED-4DB2-BD59-A6C34878D82A}">
                    <a16:rowId xmlns:a16="http://schemas.microsoft.com/office/drawing/2014/main" xmlns="" val="10003"/>
                  </a:ext>
                </a:extLst>
              </a:tr>
              <a:tr h="370840">
                <a:tc>
                  <a:txBody>
                    <a:bodyPr/>
                    <a:lstStyle/>
                    <a:p>
                      <a:r>
                        <a:rPr kumimoji="1" lang="ja-JP" altLang="en-US" sz="900" dirty="0"/>
                        <a:t>乳がん患者会「</a:t>
                      </a:r>
                      <a:r>
                        <a:rPr kumimoji="1" lang="en-US" altLang="ja-JP" sz="900" dirty="0"/>
                        <a:t>OHANA</a:t>
                      </a:r>
                      <a:r>
                        <a:rPr kumimoji="1" lang="ja-JP" altLang="en-US" sz="900" dirty="0"/>
                        <a:t>」（豊見城中央病院：豊見城市）</a:t>
                      </a:r>
                    </a:p>
                  </a:txBody>
                  <a:tcPr/>
                </a:tc>
                <a:tc>
                  <a:txBody>
                    <a:bodyPr/>
                    <a:lstStyle/>
                    <a:p>
                      <a:r>
                        <a:rPr kumimoji="1" lang="en-US" altLang="ja-JP" sz="900" dirty="0"/>
                        <a:t>098-850-3811</a:t>
                      </a:r>
                      <a:endParaRPr kumimoji="1" lang="ja-JP" altLang="en-US" sz="900" dirty="0"/>
                    </a:p>
                  </a:txBody>
                  <a:tcPr/>
                </a:tc>
                <a:extLst>
                  <a:ext uri="{0D108BD9-81ED-4DB2-BD59-A6C34878D82A}">
                    <a16:rowId xmlns:a16="http://schemas.microsoft.com/office/drawing/2014/main" xmlns="" val="10004"/>
                  </a:ext>
                </a:extLst>
              </a:tr>
              <a:tr h="370840">
                <a:tc>
                  <a:txBody>
                    <a:bodyPr/>
                    <a:lstStyle/>
                    <a:p>
                      <a:r>
                        <a:rPr kumimoji="1" lang="ja-JP" altLang="en-US" sz="900" dirty="0"/>
                        <a:t>スマイル</a:t>
                      </a:r>
                      <a:r>
                        <a:rPr kumimoji="1" lang="en-US" altLang="ja-JP" sz="900" dirty="0"/>
                        <a:t>Q</a:t>
                      </a:r>
                      <a:r>
                        <a:rPr kumimoji="1" lang="ja-JP" altLang="en-US" sz="900" dirty="0"/>
                        <a:t>（宮良クリニック：浦添市）</a:t>
                      </a:r>
                    </a:p>
                  </a:txBody>
                  <a:tcPr/>
                </a:tc>
                <a:tc>
                  <a:txBody>
                    <a:bodyPr/>
                    <a:lstStyle/>
                    <a:p>
                      <a:r>
                        <a:rPr kumimoji="1" lang="en-US" altLang="ja-JP" sz="900" dirty="0"/>
                        <a:t>098-878-3311</a:t>
                      </a:r>
                      <a:r>
                        <a:rPr kumimoji="1" lang="ja-JP" altLang="en-US" sz="900" dirty="0"/>
                        <a:t>　</a:t>
                      </a:r>
                      <a:r>
                        <a:rPr kumimoji="1" lang="en-US" altLang="ja-JP" sz="900" dirty="0"/>
                        <a:t>※</a:t>
                      </a:r>
                      <a:r>
                        <a:rPr kumimoji="1" lang="ja-JP" altLang="en-US" sz="900" dirty="0"/>
                        <a:t>ご家族も参加可</a:t>
                      </a:r>
                    </a:p>
                  </a:txBody>
                  <a:tcPr/>
                </a:tc>
                <a:extLst>
                  <a:ext uri="{0D108BD9-81ED-4DB2-BD59-A6C34878D82A}">
                    <a16:rowId xmlns:a16="http://schemas.microsoft.com/office/drawing/2014/main" xmlns="" val="10005"/>
                  </a:ext>
                </a:extLst>
              </a:tr>
              <a:tr h="370840">
                <a:tc>
                  <a:txBody>
                    <a:bodyPr/>
                    <a:lstStyle/>
                    <a:p>
                      <a:r>
                        <a:rPr kumimoji="1" lang="ja-JP" altLang="en-US" sz="900" dirty="0"/>
                        <a:t>那覇西ひまわりの会（那覇西クリニック：那覇市）</a:t>
                      </a:r>
                    </a:p>
                  </a:txBody>
                  <a:tcPr/>
                </a:tc>
                <a:tc>
                  <a:txBody>
                    <a:bodyPr/>
                    <a:lstStyle/>
                    <a:p>
                      <a:r>
                        <a:rPr kumimoji="1" lang="en-US" altLang="ja-JP" sz="900" dirty="0"/>
                        <a:t>098-884-7824</a:t>
                      </a:r>
                      <a:r>
                        <a:rPr kumimoji="1" lang="ja-JP" altLang="en-US" sz="900" dirty="0"/>
                        <a:t>　</a:t>
                      </a:r>
                      <a:r>
                        <a:rPr kumimoji="1" lang="en-US" altLang="ja-JP" sz="900" dirty="0"/>
                        <a:t>※</a:t>
                      </a:r>
                      <a:r>
                        <a:rPr kumimoji="1" lang="ja-JP" altLang="en-US" sz="900" dirty="0"/>
                        <a:t>院内患者のご家族が対象</a:t>
                      </a:r>
                    </a:p>
                  </a:txBody>
                  <a:tcPr/>
                </a:tc>
                <a:extLst>
                  <a:ext uri="{0D108BD9-81ED-4DB2-BD59-A6C34878D82A}">
                    <a16:rowId xmlns:a16="http://schemas.microsoft.com/office/drawing/2014/main" xmlns="" val="10006"/>
                  </a:ext>
                </a:extLst>
              </a:tr>
            </a:tbl>
          </a:graphicData>
        </a:graphic>
      </p:graphicFrame>
      <p:sp>
        <p:nvSpPr>
          <p:cNvPr id="6" name="テキスト ボックス 5"/>
          <p:cNvSpPr txBox="1"/>
          <p:nvPr/>
        </p:nvSpPr>
        <p:spPr>
          <a:xfrm>
            <a:off x="5010318" y="458371"/>
            <a:ext cx="4139952" cy="2616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◆院内患者会（基本的に院内患者が対象）</a:t>
            </a:r>
          </a:p>
        </p:txBody>
      </p:sp>
      <p:graphicFrame>
        <p:nvGraphicFramePr>
          <p:cNvPr id="7" name="表 6"/>
          <p:cNvGraphicFramePr>
            <a:graphicFrameLocks noGrp="1"/>
          </p:cNvGraphicFramePr>
          <p:nvPr>
            <p:extLst/>
          </p:nvPr>
        </p:nvGraphicFramePr>
        <p:xfrm>
          <a:off x="5010318" y="3725413"/>
          <a:ext cx="4032448" cy="3098800"/>
        </p:xfrm>
        <a:graphic>
          <a:graphicData uri="http://schemas.openxmlformats.org/drawingml/2006/table">
            <a:tbl>
              <a:tblPr firstRow="1" bandRow="1">
                <a:tableStyleId>{5C22544A-7EE6-4342-B048-85BDC9FD1C3A}</a:tableStyleId>
              </a:tblPr>
              <a:tblGrid>
                <a:gridCol w="1910750">
                  <a:extLst>
                    <a:ext uri="{9D8B030D-6E8A-4147-A177-3AD203B41FA5}">
                      <a16:colId xmlns:a16="http://schemas.microsoft.com/office/drawing/2014/main" xmlns="" val="20000"/>
                    </a:ext>
                  </a:extLst>
                </a:gridCol>
                <a:gridCol w="2121698">
                  <a:extLst>
                    <a:ext uri="{9D8B030D-6E8A-4147-A177-3AD203B41FA5}">
                      <a16:colId xmlns:a16="http://schemas.microsoft.com/office/drawing/2014/main" xmlns="" val="20001"/>
                    </a:ext>
                  </a:extLst>
                </a:gridCol>
              </a:tblGrid>
              <a:tr h="370840">
                <a:tc>
                  <a:txBody>
                    <a:bodyPr/>
                    <a:lstStyle/>
                    <a:p>
                      <a:r>
                        <a:rPr kumimoji="1" lang="ja-JP" altLang="en-US" sz="1100" dirty="0"/>
                        <a:t>患者サロン名（全がん種）</a:t>
                      </a:r>
                    </a:p>
                  </a:txBody>
                  <a:tcPr/>
                </a:tc>
                <a:tc>
                  <a:txBody>
                    <a:bodyPr/>
                    <a:lstStyle/>
                    <a:p>
                      <a:r>
                        <a:rPr kumimoji="1" lang="ja-JP" altLang="en-US" sz="1100" dirty="0"/>
                        <a:t>連絡先・活動場所・活動日</a:t>
                      </a:r>
                    </a:p>
                  </a:txBody>
                  <a:tcPr/>
                </a:tc>
                <a:extLst>
                  <a:ext uri="{0D108BD9-81ED-4DB2-BD59-A6C34878D82A}">
                    <a16:rowId xmlns:a16="http://schemas.microsoft.com/office/drawing/2014/main" xmlns="" val="10000"/>
                  </a:ext>
                </a:extLst>
              </a:tr>
              <a:tr h="370840">
                <a:tc>
                  <a:txBody>
                    <a:bodyPr/>
                    <a:lstStyle/>
                    <a:p>
                      <a:r>
                        <a:rPr kumimoji="1" lang="ja-JP" altLang="en-US" sz="900" dirty="0" err="1"/>
                        <a:t>やんばるゆん</a:t>
                      </a:r>
                      <a:r>
                        <a:rPr kumimoji="1" lang="ja-JP" altLang="en-US" sz="900" dirty="0"/>
                        <a:t>たく会（名護市）</a:t>
                      </a:r>
                    </a:p>
                  </a:txBody>
                  <a:tcPr/>
                </a:tc>
                <a:tc>
                  <a:txBody>
                    <a:bodyPr/>
                    <a:lstStyle/>
                    <a:p>
                      <a:r>
                        <a:rPr kumimoji="1" lang="en-US" altLang="ja-JP" sz="900" dirty="0"/>
                        <a:t>0980-54-1111</a:t>
                      </a:r>
                      <a:r>
                        <a:rPr kumimoji="1" lang="ja-JP" altLang="en-US" sz="900" dirty="0"/>
                        <a:t>　北部地区医師会病院</a:t>
                      </a:r>
                      <a:endParaRPr kumimoji="1" lang="en-US" altLang="ja-JP" sz="900" dirty="0"/>
                    </a:p>
                    <a:p>
                      <a:r>
                        <a:rPr kumimoji="1" lang="ja-JP" altLang="en-US" sz="900" dirty="0"/>
                        <a:t>第</a:t>
                      </a:r>
                      <a:r>
                        <a:rPr kumimoji="1" lang="en-US" altLang="ja-JP" sz="900" dirty="0"/>
                        <a:t>1</a:t>
                      </a:r>
                      <a:r>
                        <a:rPr kumimoji="1" lang="ja-JP" altLang="en-US" sz="900" dirty="0"/>
                        <a:t>金曜　</a:t>
                      </a:r>
                      <a:r>
                        <a:rPr kumimoji="1" lang="en-US" altLang="ja-JP" sz="900" dirty="0"/>
                        <a:t>14</a:t>
                      </a:r>
                      <a:r>
                        <a:rPr kumimoji="1" lang="ja-JP" altLang="en-US" sz="900" dirty="0"/>
                        <a:t>時～</a:t>
                      </a:r>
                      <a:r>
                        <a:rPr kumimoji="1" lang="en-US" altLang="ja-JP" sz="900" dirty="0"/>
                        <a:t>16</a:t>
                      </a:r>
                      <a:r>
                        <a:rPr kumimoji="1" lang="ja-JP" altLang="en-US" sz="900" dirty="0"/>
                        <a:t>時</a:t>
                      </a:r>
                    </a:p>
                  </a:txBody>
                  <a:tcPr/>
                </a:tc>
                <a:extLst>
                  <a:ext uri="{0D108BD9-81ED-4DB2-BD59-A6C34878D82A}">
                    <a16:rowId xmlns:a16="http://schemas.microsoft.com/office/drawing/2014/main" xmlns="" val="10001"/>
                  </a:ext>
                </a:extLst>
              </a:tr>
              <a:tr h="370840">
                <a:tc>
                  <a:txBody>
                    <a:bodyPr/>
                    <a:lstStyle/>
                    <a:p>
                      <a:r>
                        <a:rPr kumimoji="1" lang="ja-JP" altLang="en-US" sz="900" dirty="0"/>
                        <a:t>中部地区</a:t>
                      </a:r>
                      <a:r>
                        <a:rPr kumimoji="1" lang="ja-JP" altLang="en-US" sz="900" dirty="0" err="1"/>
                        <a:t>ゆん</a:t>
                      </a:r>
                      <a:r>
                        <a:rPr kumimoji="1" lang="ja-JP" altLang="en-US" sz="900" dirty="0"/>
                        <a:t>たく会（うるま市）</a:t>
                      </a:r>
                    </a:p>
                  </a:txBody>
                  <a:tcPr/>
                </a:tc>
                <a:tc>
                  <a:txBody>
                    <a:bodyPr/>
                    <a:lstStyle/>
                    <a:p>
                      <a:r>
                        <a:rPr kumimoji="1" lang="en-US" altLang="ja-JP" sz="900" dirty="0"/>
                        <a:t>098-973-4111</a:t>
                      </a:r>
                      <a:r>
                        <a:rPr kumimoji="1" lang="ja-JP" altLang="en-US" sz="900" dirty="0"/>
                        <a:t>　県立中部病院</a:t>
                      </a:r>
                      <a:endParaRPr kumimoji="1" lang="en-US" altLang="ja-JP" sz="900" dirty="0"/>
                    </a:p>
                    <a:p>
                      <a:r>
                        <a:rPr kumimoji="1" lang="ja-JP" altLang="en-US" sz="900" dirty="0"/>
                        <a:t>第</a:t>
                      </a:r>
                      <a:r>
                        <a:rPr kumimoji="1" lang="en-US" altLang="ja-JP" sz="900" dirty="0"/>
                        <a:t>4</a:t>
                      </a:r>
                      <a:r>
                        <a:rPr kumimoji="1" lang="ja-JP" altLang="en-US" sz="900" dirty="0"/>
                        <a:t>水曜（または木曜）</a:t>
                      </a:r>
                      <a:r>
                        <a:rPr kumimoji="1" lang="en-US" altLang="ja-JP" sz="900" dirty="0"/>
                        <a:t>14</a:t>
                      </a:r>
                      <a:r>
                        <a:rPr kumimoji="1" lang="ja-JP" altLang="en-US" sz="900" dirty="0"/>
                        <a:t>時～</a:t>
                      </a:r>
                      <a:r>
                        <a:rPr kumimoji="1" lang="en-US" altLang="ja-JP" sz="900" dirty="0"/>
                        <a:t>16</a:t>
                      </a:r>
                      <a:r>
                        <a:rPr kumimoji="1" lang="ja-JP" altLang="en-US" sz="900" dirty="0"/>
                        <a:t>時</a:t>
                      </a:r>
                    </a:p>
                  </a:txBody>
                  <a:tcPr/>
                </a:tc>
                <a:extLst>
                  <a:ext uri="{0D108BD9-81ED-4DB2-BD59-A6C34878D82A}">
                    <a16:rowId xmlns:a16="http://schemas.microsoft.com/office/drawing/2014/main" xmlns="" val="10002"/>
                  </a:ext>
                </a:extLst>
              </a:tr>
              <a:tr h="370840">
                <a:tc>
                  <a:txBody>
                    <a:bodyPr/>
                    <a:lstStyle/>
                    <a:p>
                      <a:r>
                        <a:rPr kumimoji="1" lang="ja-JP" altLang="en-US" sz="900" dirty="0" err="1"/>
                        <a:t>ゆん</a:t>
                      </a:r>
                      <a:r>
                        <a:rPr kumimoji="1" lang="ja-JP" altLang="en-US" sz="900" dirty="0"/>
                        <a:t>たく会（西原）</a:t>
                      </a:r>
                    </a:p>
                  </a:txBody>
                  <a:tcPr/>
                </a:tc>
                <a:tc>
                  <a:txBody>
                    <a:bodyPr/>
                    <a:lstStyle/>
                    <a:p>
                      <a:r>
                        <a:rPr kumimoji="1" lang="en-US" altLang="ja-JP" sz="900" dirty="0"/>
                        <a:t>098-895-1374</a:t>
                      </a:r>
                      <a:r>
                        <a:rPr kumimoji="1" lang="ja-JP" altLang="en-US" sz="900" dirty="0"/>
                        <a:t>　琉球大学附属病院内</a:t>
                      </a:r>
                      <a:endParaRPr kumimoji="1" lang="en-US" altLang="ja-JP" sz="900" dirty="0"/>
                    </a:p>
                    <a:p>
                      <a:r>
                        <a:rPr kumimoji="1" lang="ja-JP" altLang="en-US" sz="900" dirty="0"/>
                        <a:t>第</a:t>
                      </a:r>
                      <a:r>
                        <a:rPr kumimoji="1" lang="en-US" altLang="ja-JP" sz="900" dirty="0"/>
                        <a:t>1</a:t>
                      </a:r>
                      <a:r>
                        <a:rPr kumimoji="1" lang="ja-JP" altLang="en-US" sz="900" dirty="0"/>
                        <a:t>火曜</a:t>
                      </a:r>
                      <a:r>
                        <a:rPr kumimoji="1" lang="ja-JP" altLang="en-US" sz="900" baseline="0" dirty="0"/>
                        <a:t> </a:t>
                      </a:r>
                      <a:r>
                        <a:rPr kumimoji="1" lang="en-US" altLang="ja-JP" sz="900" dirty="0"/>
                        <a:t>14</a:t>
                      </a:r>
                      <a:r>
                        <a:rPr kumimoji="1" lang="ja-JP" altLang="en-US" sz="900" dirty="0"/>
                        <a:t>時～</a:t>
                      </a:r>
                      <a:r>
                        <a:rPr kumimoji="1" lang="en-US" altLang="ja-JP" sz="900" dirty="0"/>
                        <a:t>16</a:t>
                      </a:r>
                      <a:r>
                        <a:rPr kumimoji="1" lang="ja-JP" altLang="en-US" sz="900" dirty="0"/>
                        <a:t>時</a:t>
                      </a:r>
                    </a:p>
                  </a:txBody>
                  <a:tcPr/>
                </a:tc>
                <a:extLst>
                  <a:ext uri="{0D108BD9-81ED-4DB2-BD59-A6C34878D82A}">
                    <a16:rowId xmlns:a16="http://schemas.microsoft.com/office/drawing/2014/main" xmlns="" val="10003"/>
                  </a:ext>
                </a:extLst>
              </a:tr>
              <a:tr h="370840">
                <a:tc>
                  <a:txBody>
                    <a:bodyPr/>
                    <a:lstStyle/>
                    <a:p>
                      <a:r>
                        <a:rPr kumimoji="1" lang="ja-JP" altLang="en-US" sz="900" dirty="0"/>
                        <a:t>那覇がん患者</a:t>
                      </a:r>
                      <a:r>
                        <a:rPr kumimoji="1" lang="ja-JP" altLang="en-US" sz="900" dirty="0" err="1"/>
                        <a:t>ゆん</a:t>
                      </a:r>
                      <a:r>
                        <a:rPr kumimoji="1" lang="ja-JP" altLang="en-US" sz="900" dirty="0"/>
                        <a:t>たく会患者サロン（那覇）</a:t>
                      </a:r>
                    </a:p>
                  </a:txBody>
                  <a:tcPr/>
                </a:tc>
                <a:tc>
                  <a:txBody>
                    <a:bodyPr/>
                    <a:lstStyle/>
                    <a:p>
                      <a:r>
                        <a:rPr kumimoji="1" lang="en-US" altLang="ja-JP" sz="900" dirty="0"/>
                        <a:t>098-884-5111</a:t>
                      </a:r>
                      <a:r>
                        <a:rPr kumimoji="1" lang="ja-JP" altLang="en-US" sz="900" dirty="0"/>
                        <a:t>　</a:t>
                      </a:r>
                      <a:endParaRPr kumimoji="1" lang="en-US" altLang="ja-JP" sz="900" dirty="0"/>
                    </a:p>
                    <a:p>
                      <a:r>
                        <a:rPr kumimoji="1" lang="ja-JP" altLang="en-US" sz="900" dirty="0"/>
                        <a:t>那覇市立病院敷地内那覇市保健センター　第</a:t>
                      </a:r>
                      <a:r>
                        <a:rPr kumimoji="1" lang="en-US" altLang="ja-JP" sz="900" dirty="0"/>
                        <a:t>3</a:t>
                      </a:r>
                      <a:r>
                        <a:rPr kumimoji="1" lang="ja-JP" altLang="en-US" sz="900" dirty="0"/>
                        <a:t>水曜　</a:t>
                      </a:r>
                      <a:r>
                        <a:rPr kumimoji="1" lang="en-US" altLang="ja-JP" sz="900" dirty="0"/>
                        <a:t>13</a:t>
                      </a:r>
                      <a:r>
                        <a:rPr kumimoji="1" lang="ja-JP" altLang="en-US" sz="900" dirty="0"/>
                        <a:t>時半～</a:t>
                      </a:r>
                      <a:r>
                        <a:rPr kumimoji="1" lang="en-US" altLang="ja-JP" sz="900" dirty="0"/>
                        <a:t>15</a:t>
                      </a:r>
                      <a:r>
                        <a:rPr kumimoji="1" lang="ja-JP" altLang="en-US" sz="900" dirty="0"/>
                        <a:t>時</a:t>
                      </a:r>
                    </a:p>
                  </a:txBody>
                  <a:tcPr/>
                </a:tc>
                <a:extLst>
                  <a:ext uri="{0D108BD9-81ED-4DB2-BD59-A6C34878D82A}">
                    <a16:rowId xmlns:a16="http://schemas.microsoft.com/office/drawing/2014/main" xmlns="" val="10004"/>
                  </a:ext>
                </a:extLst>
              </a:tr>
              <a:tr h="370840">
                <a:tc>
                  <a:txBody>
                    <a:bodyPr/>
                    <a:lstStyle/>
                    <a:p>
                      <a:r>
                        <a:rPr kumimoji="1" lang="ja-JP" altLang="en-US" sz="900" dirty="0"/>
                        <a:t>ピアサポートサロンぴん</a:t>
                      </a:r>
                      <a:r>
                        <a:rPr kumimoji="1" lang="ja-JP" altLang="en-US" sz="900" dirty="0" err="1"/>
                        <a:t>く</a:t>
                      </a:r>
                      <a:r>
                        <a:rPr kumimoji="1" lang="ja-JP" altLang="en-US" sz="900" dirty="0"/>
                        <a:t>・ぱんさぁリボンズハウス（浦添）</a:t>
                      </a:r>
                    </a:p>
                  </a:txBody>
                  <a:tcPr/>
                </a:tc>
                <a:tc>
                  <a:txBody>
                    <a:bodyPr/>
                    <a:lstStyle/>
                    <a:p>
                      <a:r>
                        <a:rPr kumimoji="1" lang="en-US" altLang="ja-JP" sz="900" dirty="0"/>
                        <a:t>080-1791-1764</a:t>
                      </a:r>
                      <a:r>
                        <a:rPr kumimoji="1" lang="ja-JP" altLang="en-US" sz="900" dirty="0"/>
                        <a:t>　ぴんく・ぱんさぁリボンズハウス　火～金　</a:t>
                      </a:r>
                      <a:r>
                        <a:rPr kumimoji="1" lang="en-US" altLang="ja-JP" sz="900" dirty="0"/>
                        <a:t>13</a:t>
                      </a:r>
                      <a:r>
                        <a:rPr kumimoji="1" lang="ja-JP" altLang="en-US" sz="900" dirty="0"/>
                        <a:t>時～</a:t>
                      </a:r>
                      <a:r>
                        <a:rPr kumimoji="1" lang="en-US" altLang="ja-JP" sz="900" dirty="0"/>
                        <a:t>16</a:t>
                      </a:r>
                      <a:r>
                        <a:rPr kumimoji="1" lang="ja-JP" altLang="en-US" sz="900" dirty="0"/>
                        <a:t>時（祝日休）</a:t>
                      </a:r>
                      <a:endParaRPr kumimoji="1" lang="en-US" altLang="ja-JP" sz="900" dirty="0"/>
                    </a:p>
                  </a:txBody>
                  <a:tcPr/>
                </a:tc>
                <a:extLst>
                  <a:ext uri="{0D108BD9-81ED-4DB2-BD59-A6C34878D82A}">
                    <a16:rowId xmlns:a16="http://schemas.microsoft.com/office/drawing/2014/main" xmlns="" val="10005"/>
                  </a:ext>
                </a:extLst>
              </a:tr>
              <a:tr h="370840">
                <a:tc>
                  <a:txBody>
                    <a:bodyPr/>
                    <a:lstStyle/>
                    <a:p>
                      <a:r>
                        <a:rPr kumimoji="1" lang="ja-JP" altLang="en-US" sz="900" dirty="0"/>
                        <a:t>小児がん経験者の会「Ｔｉ</a:t>
                      </a:r>
                      <a:r>
                        <a:rPr kumimoji="1" lang="en-US" altLang="ja-JP" sz="900" dirty="0"/>
                        <a:t>-</a:t>
                      </a:r>
                      <a:r>
                        <a:rPr kumimoji="1" lang="ja-JP" altLang="en-US" sz="900" dirty="0"/>
                        <a:t>ｄａ</a:t>
                      </a:r>
                      <a:r>
                        <a:rPr kumimoji="1" lang="ja-JP" altLang="en-US" sz="900" dirty="0" err="1"/>
                        <a:t>わらば</a:t>
                      </a:r>
                      <a:r>
                        <a:rPr kumimoji="1" lang="ja-JP" altLang="en-US" sz="900" dirty="0"/>
                        <a:t>ー</a:t>
                      </a:r>
                      <a:r>
                        <a:rPr kumimoji="1" lang="ja-JP" altLang="en-US" sz="900" dirty="0" err="1"/>
                        <a:t>む</a:t>
                      </a:r>
                      <a:r>
                        <a:rPr kumimoji="1" lang="ja-JP" altLang="en-US" sz="900" dirty="0"/>
                        <a:t>」（西原）</a:t>
                      </a:r>
                    </a:p>
                  </a:txBody>
                  <a:tcPr/>
                </a:tc>
                <a:tc>
                  <a:txBody>
                    <a:bodyPr/>
                    <a:lstStyle/>
                    <a:p>
                      <a:r>
                        <a:rPr kumimoji="1" lang="en-US" altLang="ja-JP" sz="900" dirty="0"/>
                        <a:t>098-942-3407</a:t>
                      </a:r>
                      <a:r>
                        <a:rPr kumimoji="1" lang="ja-JP" altLang="en-US" sz="900" dirty="0"/>
                        <a:t>　沖縄県地域統括相談支援センター内　奇数月第</a:t>
                      </a:r>
                      <a:r>
                        <a:rPr kumimoji="1" lang="en-US" altLang="ja-JP" sz="900" dirty="0"/>
                        <a:t>2</a:t>
                      </a:r>
                      <a:r>
                        <a:rPr kumimoji="1" lang="ja-JP" altLang="en-US" sz="900" dirty="0"/>
                        <a:t>日曜</a:t>
                      </a:r>
                      <a:r>
                        <a:rPr kumimoji="1" lang="en-US" altLang="ja-JP" sz="900" dirty="0"/>
                        <a:t>13</a:t>
                      </a:r>
                      <a:r>
                        <a:rPr kumimoji="1" lang="ja-JP" altLang="en-US" sz="900" dirty="0"/>
                        <a:t>～</a:t>
                      </a:r>
                      <a:r>
                        <a:rPr kumimoji="1" lang="en-US" altLang="ja-JP" sz="900" dirty="0"/>
                        <a:t>15</a:t>
                      </a:r>
                      <a:r>
                        <a:rPr kumimoji="1" lang="ja-JP" altLang="en-US" sz="900" dirty="0"/>
                        <a:t>時</a:t>
                      </a:r>
                      <a:endParaRPr kumimoji="1" lang="en-US" altLang="ja-JP" sz="900" dirty="0"/>
                    </a:p>
                  </a:txBody>
                  <a:tcPr/>
                </a:tc>
                <a:extLst>
                  <a:ext uri="{0D108BD9-81ED-4DB2-BD59-A6C34878D82A}">
                    <a16:rowId xmlns:a16="http://schemas.microsoft.com/office/drawing/2014/main" xmlns="" val="10006"/>
                  </a:ext>
                </a:extLst>
              </a:tr>
              <a:tr h="370840">
                <a:tc>
                  <a:txBody>
                    <a:bodyPr/>
                    <a:lstStyle/>
                    <a:p>
                      <a:r>
                        <a:rPr kumimoji="1" lang="ja-JP" altLang="en-US" sz="900" dirty="0"/>
                        <a:t>なまく</a:t>
                      </a:r>
                      <a:r>
                        <a:rPr kumimoji="1" lang="ja-JP" altLang="en-US" sz="900" dirty="0" err="1"/>
                        <a:t>ま</a:t>
                      </a:r>
                      <a:r>
                        <a:rPr kumimoji="1" lang="en-US" altLang="ja-JP" sz="900" dirty="0"/>
                        <a:t>cafe</a:t>
                      </a:r>
                      <a:endParaRPr kumimoji="1" lang="ja-JP" altLang="en-US" sz="900" dirty="0"/>
                    </a:p>
                  </a:txBody>
                  <a:tcPr/>
                </a:tc>
                <a:tc>
                  <a:txBody>
                    <a:bodyPr/>
                    <a:lstStyle/>
                    <a:p>
                      <a:r>
                        <a:rPr kumimoji="1" lang="en-US" altLang="ja-JP" sz="900" kern="1200" dirty="0">
                          <a:solidFill>
                            <a:schemeClr val="dk1"/>
                          </a:solidFill>
                          <a:effectLst/>
                          <a:latin typeface="+mn-lt"/>
                          <a:ea typeface="+mn-ea"/>
                          <a:cs typeface="+mn-cs"/>
                        </a:rPr>
                        <a:t>070-5691-1690</a:t>
                      </a:r>
                      <a:r>
                        <a:rPr kumimoji="1" lang="ja-JP" altLang="en-US" sz="900" kern="1200" baseline="0" dirty="0">
                          <a:solidFill>
                            <a:schemeClr val="dk1"/>
                          </a:solidFill>
                          <a:effectLst/>
                          <a:latin typeface="+mn-lt"/>
                          <a:ea typeface="+mn-ea"/>
                          <a:cs typeface="+mn-cs"/>
                        </a:rPr>
                        <a:t> </a:t>
                      </a:r>
                      <a:r>
                        <a:rPr kumimoji="1" lang="ja-JP" altLang="en-US" sz="900" kern="1200" dirty="0">
                          <a:solidFill>
                            <a:schemeClr val="dk1"/>
                          </a:solidFill>
                          <a:effectLst/>
                          <a:latin typeface="+mn-lt"/>
                          <a:ea typeface="+mn-ea"/>
                          <a:cs typeface="+mn-cs"/>
                        </a:rPr>
                        <a:t>コミュニティカフェ</a:t>
                      </a:r>
                      <a:r>
                        <a:rPr kumimoji="1" lang="ja-JP" altLang="en-US" sz="900" kern="1200" dirty="0" err="1">
                          <a:solidFill>
                            <a:schemeClr val="dk1"/>
                          </a:solidFill>
                          <a:effectLst/>
                          <a:latin typeface="+mn-lt"/>
                          <a:ea typeface="+mn-ea"/>
                          <a:cs typeface="+mn-cs"/>
                        </a:rPr>
                        <a:t>よな</a:t>
                      </a:r>
                      <a:r>
                        <a:rPr kumimoji="1" lang="ja-JP" altLang="en-US" sz="900" kern="1200" dirty="0">
                          <a:solidFill>
                            <a:schemeClr val="dk1"/>
                          </a:solidFill>
                          <a:effectLst/>
                          <a:latin typeface="+mn-lt"/>
                          <a:ea typeface="+mn-ea"/>
                          <a:cs typeface="+mn-cs"/>
                        </a:rPr>
                        <a:t>くる第</a:t>
                      </a:r>
                      <a:r>
                        <a:rPr kumimoji="1" lang="en-US" altLang="ja-JP" sz="900" kern="1200" dirty="0">
                          <a:solidFill>
                            <a:schemeClr val="dk1"/>
                          </a:solidFill>
                          <a:effectLst/>
                          <a:latin typeface="+mn-lt"/>
                          <a:ea typeface="+mn-ea"/>
                          <a:cs typeface="+mn-cs"/>
                        </a:rPr>
                        <a:t>2</a:t>
                      </a:r>
                      <a:r>
                        <a:rPr kumimoji="1" lang="ja-JP" altLang="en-US" sz="900" kern="1200" dirty="0">
                          <a:solidFill>
                            <a:schemeClr val="dk1"/>
                          </a:solidFill>
                          <a:effectLst/>
                          <a:latin typeface="+mn-lt"/>
                          <a:ea typeface="+mn-ea"/>
                          <a:cs typeface="+mn-cs"/>
                        </a:rPr>
                        <a:t>日曜</a:t>
                      </a:r>
                      <a:r>
                        <a:rPr kumimoji="1" lang="ja-JP" altLang="en-US" sz="900" kern="1200" baseline="0" dirty="0">
                          <a:solidFill>
                            <a:schemeClr val="dk1"/>
                          </a:solidFill>
                          <a:effectLst/>
                          <a:latin typeface="+mn-lt"/>
                          <a:ea typeface="+mn-ea"/>
                          <a:cs typeface="+mn-cs"/>
                        </a:rPr>
                        <a:t> </a:t>
                      </a:r>
                      <a:r>
                        <a:rPr kumimoji="1" lang="en-US" altLang="ja-JP" sz="900" kern="1200" dirty="0">
                          <a:solidFill>
                            <a:schemeClr val="dk1"/>
                          </a:solidFill>
                          <a:effectLst/>
                          <a:latin typeface="+mn-lt"/>
                          <a:ea typeface="+mn-ea"/>
                          <a:cs typeface="+mn-cs"/>
                        </a:rPr>
                        <a:t>14</a:t>
                      </a:r>
                      <a:r>
                        <a:rPr kumimoji="1" lang="ja-JP" altLang="en-US" sz="900" kern="1200" dirty="0">
                          <a:solidFill>
                            <a:schemeClr val="dk1"/>
                          </a:solidFill>
                          <a:effectLst/>
                          <a:latin typeface="+mn-lt"/>
                          <a:ea typeface="+mn-ea"/>
                          <a:cs typeface="+mn-cs"/>
                        </a:rPr>
                        <a:t>～</a:t>
                      </a:r>
                      <a:r>
                        <a:rPr kumimoji="1" lang="en-US" altLang="ja-JP" sz="900" kern="1200" dirty="0">
                          <a:solidFill>
                            <a:schemeClr val="dk1"/>
                          </a:solidFill>
                          <a:effectLst/>
                          <a:latin typeface="+mn-lt"/>
                          <a:ea typeface="+mn-ea"/>
                          <a:cs typeface="+mn-cs"/>
                        </a:rPr>
                        <a:t>16</a:t>
                      </a:r>
                      <a:r>
                        <a:rPr kumimoji="1" lang="ja-JP" altLang="en-US" sz="900" kern="1200" dirty="0">
                          <a:solidFill>
                            <a:schemeClr val="dk1"/>
                          </a:solidFill>
                          <a:effectLst/>
                          <a:latin typeface="+mn-lt"/>
                          <a:ea typeface="+mn-ea"/>
                          <a:cs typeface="+mn-cs"/>
                        </a:rPr>
                        <a:t>時</a:t>
                      </a:r>
                      <a:endParaRPr kumimoji="1" lang="en-US" altLang="ja-JP" sz="900" dirty="0"/>
                    </a:p>
                  </a:txBody>
                  <a:tcPr/>
                </a:tc>
                <a:extLst>
                  <a:ext uri="{0D108BD9-81ED-4DB2-BD59-A6C34878D82A}">
                    <a16:rowId xmlns:a16="http://schemas.microsoft.com/office/drawing/2014/main" xmlns="" val="10007"/>
                  </a:ext>
                </a:extLst>
              </a:tr>
            </a:tbl>
          </a:graphicData>
        </a:graphic>
      </p:graphicFrame>
      <p:sp>
        <p:nvSpPr>
          <p:cNvPr id="8" name="テキスト ボックス 7"/>
          <p:cNvSpPr txBox="1"/>
          <p:nvPr/>
        </p:nvSpPr>
        <p:spPr>
          <a:xfrm>
            <a:off x="5019446" y="3508478"/>
            <a:ext cx="2952328" cy="261610"/>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0" i="0" u="none" strike="noStrike" kern="0" cap="none" spc="0" normalizeH="0" baseline="0" noProof="0" dirty="0">
                <a:ln>
                  <a:noFill/>
                </a:ln>
                <a:solidFill>
                  <a:prstClr val="black"/>
                </a:solidFill>
                <a:effectLst/>
                <a:uLnTx/>
                <a:uFillTx/>
              </a:rPr>
              <a:t>◆患者サロン</a:t>
            </a:r>
          </a:p>
        </p:txBody>
      </p:sp>
      <p:sp>
        <p:nvSpPr>
          <p:cNvPr id="9" name="テキスト ボックス 8"/>
          <p:cNvSpPr txBox="1"/>
          <p:nvPr/>
        </p:nvSpPr>
        <p:spPr>
          <a:xfrm>
            <a:off x="0" y="6627168"/>
            <a:ext cx="3044895" cy="230832"/>
          </a:xfrm>
          <a:prstGeom prst="rect">
            <a:avLst/>
          </a:prstGeom>
          <a:noFill/>
        </p:spPr>
        <p:txBody>
          <a:bodyPr wrap="square" rtlCol="0">
            <a:spAutoFit/>
          </a:bodyPr>
          <a:lstStyle/>
          <a:p>
            <a:r>
              <a:rPr kumimoji="1" lang="ja-JP" altLang="en-US" sz="900" dirty="0"/>
              <a:t>おきなわがんサポートハンドブックをもとに新たに表を作成</a:t>
            </a:r>
          </a:p>
        </p:txBody>
      </p:sp>
    </p:spTree>
    <p:extLst>
      <p:ext uri="{BB962C8B-B14F-4D97-AF65-F5344CB8AC3E}">
        <p14:creationId xmlns:p14="http://schemas.microsoft.com/office/powerpoint/2010/main" val="34298362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2219" y="217732"/>
            <a:ext cx="6463995"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black"/>
                </a:solidFill>
                <a:effectLst/>
                <a:uLnTx/>
                <a:uFillTx/>
              </a:rPr>
              <a:t>図</a:t>
            </a:r>
            <a:r>
              <a:rPr kumimoji="0" lang="en-US" altLang="ja-JP" sz="1800" b="0" i="0" u="none" strike="noStrike" kern="0" cap="none" spc="0" normalizeH="0" baseline="0" noProof="0" dirty="0">
                <a:ln>
                  <a:noFill/>
                </a:ln>
                <a:solidFill>
                  <a:prstClr val="black"/>
                </a:solidFill>
                <a:effectLst/>
                <a:uLnTx/>
                <a:uFillTx/>
              </a:rPr>
              <a:t>9</a:t>
            </a:r>
            <a:r>
              <a:rPr kumimoji="0" lang="ja-JP" altLang="en-US" sz="1800" b="1" i="0" u="none" strike="noStrike" kern="0" cap="none" spc="0" normalizeH="0" baseline="0" noProof="0" dirty="0">
                <a:ln>
                  <a:noFill/>
                </a:ln>
                <a:solidFill>
                  <a:prstClr val="black"/>
                </a:solidFill>
                <a:effectLst/>
                <a:uLnTx/>
                <a:uFillTx/>
              </a:rPr>
              <a:t>　がん診療に関わる専門看護師・認定看護師一覧</a:t>
            </a:r>
          </a:p>
        </p:txBody>
      </p:sp>
      <p:graphicFrame>
        <p:nvGraphicFramePr>
          <p:cNvPr id="4" name="表 3"/>
          <p:cNvGraphicFramePr>
            <a:graphicFrameLocks noGrp="1"/>
          </p:cNvGraphicFramePr>
          <p:nvPr>
            <p:extLst/>
          </p:nvPr>
        </p:nvGraphicFramePr>
        <p:xfrm>
          <a:off x="4499992" y="515561"/>
          <a:ext cx="4248472" cy="6103920"/>
        </p:xfrm>
        <a:graphic>
          <a:graphicData uri="http://schemas.openxmlformats.org/drawingml/2006/table">
            <a:tbl>
              <a:tblPr firstRow="1" bandRow="1">
                <a:tableStyleId>{5C22544A-7EE6-4342-B048-85BDC9FD1C3A}</a:tableStyleId>
              </a:tblPr>
              <a:tblGrid>
                <a:gridCol w="1523849">
                  <a:extLst>
                    <a:ext uri="{9D8B030D-6E8A-4147-A177-3AD203B41FA5}">
                      <a16:colId xmlns:a16="http://schemas.microsoft.com/office/drawing/2014/main" xmlns="" val="20000"/>
                    </a:ext>
                  </a:extLst>
                </a:gridCol>
                <a:gridCol w="811951">
                  <a:extLst>
                    <a:ext uri="{9D8B030D-6E8A-4147-A177-3AD203B41FA5}">
                      <a16:colId xmlns:a16="http://schemas.microsoft.com/office/drawing/2014/main" xmlns="" val="20001"/>
                    </a:ext>
                  </a:extLst>
                </a:gridCol>
                <a:gridCol w="1912672">
                  <a:extLst>
                    <a:ext uri="{9D8B030D-6E8A-4147-A177-3AD203B41FA5}">
                      <a16:colId xmlns:a16="http://schemas.microsoft.com/office/drawing/2014/main" xmlns="" val="20002"/>
                    </a:ext>
                  </a:extLst>
                </a:gridCol>
              </a:tblGrid>
              <a:tr h="217798">
                <a:tc>
                  <a:txBody>
                    <a:bodyPr/>
                    <a:lstStyle/>
                    <a:p>
                      <a:r>
                        <a:rPr kumimoji="1" lang="ja-JP" altLang="en-US" sz="1050" dirty="0"/>
                        <a:t>分野（認定看護師）</a:t>
                      </a:r>
                    </a:p>
                  </a:txBody>
                  <a:tcPr/>
                </a:tc>
                <a:tc>
                  <a:txBody>
                    <a:bodyPr/>
                    <a:lstStyle/>
                    <a:p>
                      <a:r>
                        <a:rPr kumimoji="1" lang="ja-JP" altLang="en-US" sz="1050" dirty="0"/>
                        <a:t>氏名</a:t>
                      </a:r>
                    </a:p>
                  </a:txBody>
                  <a:tcPr/>
                </a:tc>
                <a:tc>
                  <a:txBody>
                    <a:bodyPr/>
                    <a:lstStyle/>
                    <a:p>
                      <a:r>
                        <a:rPr kumimoji="1" lang="ja-JP" altLang="en-US" sz="1050" dirty="0"/>
                        <a:t>所属先施設名・連絡先</a:t>
                      </a:r>
                    </a:p>
                  </a:txBody>
                  <a:tcPr/>
                </a:tc>
                <a:extLst>
                  <a:ext uri="{0D108BD9-81ED-4DB2-BD59-A6C34878D82A}">
                    <a16:rowId xmlns:a16="http://schemas.microsoft.com/office/drawing/2014/main" xmlns="" val="10000"/>
                  </a:ext>
                </a:extLst>
              </a:tr>
              <a:tr h="279204">
                <a:tc>
                  <a:txBody>
                    <a:bodyPr/>
                    <a:lstStyle/>
                    <a:p>
                      <a:r>
                        <a:rPr kumimoji="1" lang="ja-JP" altLang="en-US" sz="900" dirty="0"/>
                        <a:t>緩和ケア（</a:t>
                      </a:r>
                      <a:r>
                        <a:rPr kumimoji="1" lang="en-US" altLang="ja-JP" sz="900" dirty="0"/>
                        <a:t>11</a:t>
                      </a:r>
                      <a:r>
                        <a:rPr kumimoji="1" lang="ja-JP" altLang="en-US" sz="900" dirty="0"/>
                        <a:t>人）</a:t>
                      </a:r>
                    </a:p>
                  </a:txBody>
                  <a:tcPr/>
                </a:tc>
                <a:tc>
                  <a:txBody>
                    <a:bodyPr/>
                    <a:lstStyle/>
                    <a:p>
                      <a:r>
                        <a:rPr kumimoji="1" lang="ja-JP" altLang="en-US" sz="900" dirty="0"/>
                        <a:t>棚原陽子</a:t>
                      </a:r>
                    </a:p>
                  </a:txBody>
                  <a:tcPr/>
                </a:tc>
                <a:tc>
                  <a:txBody>
                    <a:bodyPr/>
                    <a:lstStyle/>
                    <a:p>
                      <a:r>
                        <a:rPr kumimoji="1" lang="ja-JP" altLang="en-US" sz="900" dirty="0"/>
                        <a:t>琉球大学医学部附属病院</a:t>
                      </a:r>
                      <a:endParaRPr kumimoji="1" lang="en-US" altLang="ja-JP" sz="900" dirty="0"/>
                    </a:p>
                    <a:p>
                      <a:r>
                        <a:rPr kumimoji="1" lang="en-US" altLang="ja-JP" sz="900" dirty="0"/>
                        <a:t>098-895-3331</a:t>
                      </a:r>
                      <a:endParaRPr kumimoji="1" lang="ja-JP" altLang="en-US" sz="900" dirty="0"/>
                    </a:p>
                  </a:txBody>
                  <a:tcPr/>
                </a:tc>
                <a:extLst>
                  <a:ext uri="{0D108BD9-81ED-4DB2-BD59-A6C34878D82A}">
                    <a16:rowId xmlns:a16="http://schemas.microsoft.com/office/drawing/2014/main" xmlns="" val="10001"/>
                  </a:ext>
                </a:extLst>
              </a:tr>
              <a:tr h="205348">
                <a:tc>
                  <a:txBody>
                    <a:bodyPr/>
                    <a:lstStyle/>
                    <a:p>
                      <a:endParaRPr kumimoji="1" lang="ja-JP" altLang="en-US" sz="900" dirty="0"/>
                    </a:p>
                  </a:txBody>
                  <a:tcPr/>
                </a:tc>
                <a:tc>
                  <a:txBody>
                    <a:bodyPr/>
                    <a:lstStyle/>
                    <a:p>
                      <a:r>
                        <a:rPr kumimoji="1" lang="ja-JP" altLang="en-US" sz="900" dirty="0"/>
                        <a:t>屋良尚美</a:t>
                      </a:r>
                    </a:p>
                  </a:txBody>
                  <a:tcPr/>
                </a:tc>
                <a:tc>
                  <a:txBody>
                    <a:bodyPr/>
                    <a:lstStyle/>
                    <a:p>
                      <a:r>
                        <a:rPr kumimoji="1" lang="ja-JP" altLang="en-US" sz="900" dirty="0"/>
                        <a:t>県立中部病院　</a:t>
                      </a:r>
                      <a:r>
                        <a:rPr kumimoji="1" lang="en-US" altLang="ja-JP" sz="900" dirty="0"/>
                        <a:t>098-973-4111</a:t>
                      </a:r>
                    </a:p>
                  </a:txBody>
                  <a:tcPr/>
                </a:tc>
                <a:extLst>
                  <a:ext uri="{0D108BD9-81ED-4DB2-BD59-A6C34878D82A}">
                    <a16:rowId xmlns:a16="http://schemas.microsoft.com/office/drawing/2014/main" xmlns="" val="10002"/>
                  </a:ext>
                </a:extLst>
              </a:tr>
              <a:tr h="192328">
                <a:tc>
                  <a:txBody>
                    <a:bodyPr/>
                    <a:lstStyle/>
                    <a:p>
                      <a:endParaRPr kumimoji="1" lang="ja-JP" altLang="en-US" sz="900"/>
                    </a:p>
                  </a:txBody>
                  <a:tcPr/>
                </a:tc>
                <a:tc>
                  <a:txBody>
                    <a:bodyPr/>
                    <a:lstStyle/>
                    <a:p>
                      <a:r>
                        <a:rPr kumimoji="1" lang="ja-JP" altLang="en-US" sz="900" dirty="0"/>
                        <a:t>金城ユカリ</a:t>
                      </a:r>
                    </a:p>
                  </a:txBody>
                  <a:tcPr/>
                </a:tc>
                <a:tc>
                  <a:txBody>
                    <a:bodyPr/>
                    <a:lstStyle/>
                    <a:p>
                      <a:r>
                        <a:rPr kumimoji="1" lang="ja-JP" altLang="en-US" sz="900" dirty="0"/>
                        <a:t>中頭病院　</a:t>
                      </a:r>
                      <a:r>
                        <a:rPr kumimoji="1" lang="en-US" altLang="ja-JP" sz="900" dirty="0"/>
                        <a:t>098-939-1300</a:t>
                      </a:r>
                      <a:endParaRPr kumimoji="1" lang="ja-JP" altLang="en-US" sz="900" dirty="0"/>
                    </a:p>
                  </a:txBody>
                  <a:tcPr/>
                </a:tc>
                <a:extLst>
                  <a:ext uri="{0D108BD9-81ED-4DB2-BD59-A6C34878D82A}">
                    <a16:rowId xmlns:a16="http://schemas.microsoft.com/office/drawing/2014/main" xmlns="" val="10003"/>
                  </a:ext>
                </a:extLst>
              </a:tr>
              <a:tr h="228900">
                <a:tc>
                  <a:txBody>
                    <a:bodyPr/>
                    <a:lstStyle/>
                    <a:p>
                      <a:endParaRPr kumimoji="1" lang="ja-JP" altLang="en-US" sz="900" dirty="0"/>
                    </a:p>
                  </a:txBody>
                  <a:tcPr/>
                </a:tc>
                <a:tc>
                  <a:txBody>
                    <a:bodyPr/>
                    <a:lstStyle/>
                    <a:p>
                      <a:r>
                        <a:rPr kumimoji="1" lang="ja-JP" altLang="en-US" sz="900" dirty="0"/>
                        <a:t>儀間昌代</a:t>
                      </a:r>
                    </a:p>
                  </a:txBody>
                  <a:tcPr/>
                </a:tc>
                <a:tc>
                  <a:txBody>
                    <a:bodyPr/>
                    <a:lstStyle/>
                    <a:p>
                      <a:r>
                        <a:rPr kumimoji="1" lang="ja-JP" altLang="en-US" sz="900" dirty="0"/>
                        <a:t>オリブ山病院　</a:t>
                      </a:r>
                      <a:r>
                        <a:rPr kumimoji="1" lang="en-US" altLang="ja-JP" sz="900" dirty="0"/>
                        <a:t>098-886-5567</a:t>
                      </a:r>
                      <a:endParaRPr kumimoji="1" lang="ja-JP" altLang="en-US" sz="900" dirty="0"/>
                    </a:p>
                  </a:txBody>
                  <a:tcPr/>
                </a:tc>
                <a:extLst>
                  <a:ext uri="{0D108BD9-81ED-4DB2-BD59-A6C34878D82A}">
                    <a16:rowId xmlns:a16="http://schemas.microsoft.com/office/drawing/2014/main" xmlns="" val="10004"/>
                  </a:ext>
                </a:extLst>
              </a:tr>
              <a:tr h="193464">
                <a:tc>
                  <a:txBody>
                    <a:bodyPr/>
                    <a:lstStyle/>
                    <a:p>
                      <a:endParaRPr kumimoji="1" lang="ja-JP" altLang="en-US" sz="900"/>
                    </a:p>
                  </a:txBody>
                  <a:tcPr/>
                </a:tc>
                <a:tc>
                  <a:txBody>
                    <a:bodyPr/>
                    <a:lstStyle/>
                    <a:p>
                      <a:r>
                        <a:rPr kumimoji="1" lang="ja-JP" altLang="en-US" sz="900" dirty="0"/>
                        <a:t>儀間真由美</a:t>
                      </a:r>
                    </a:p>
                  </a:txBody>
                  <a:tcPr/>
                </a:tc>
                <a:tc>
                  <a:txBody>
                    <a:bodyPr/>
                    <a:lstStyle/>
                    <a:p>
                      <a:r>
                        <a:rPr kumimoji="1" lang="ja-JP" altLang="en-US" sz="900" dirty="0"/>
                        <a:t>北山病院　</a:t>
                      </a:r>
                      <a:r>
                        <a:rPr kumimoji="1" lang="en-US" altLang="ja-JP" sz="900" dirty="0"/>
                        <a:t>0980-56-2339</a:t>
                      </a:r>
                      <a:endParaRPr kumimoji="1" lang="ja-JP" altLang="en-US" sz="900" dirty="0"/>
                    </a:p>
                  </a:txBody>
                  <a:tcPr/>
                </a:tc>
                <a:extLst>
                  <a:ext uri="{0D108BD9-81ED-4DB2-BD59-A6C34878D82A}">
                    <a16:rowId xmlns:a16="http://schemas.microsoft.com/office/drawing/2014/main" xmlns="" val="10005"/>
                  </a:ext>
                </a:extLst>
              </a:tr>
              <a:tr h="228124">
                <a:tc>
                  <a:txBody>
                    <a:bodyPr/>
                    <a:lstStyle/>
                    <a:p>
                      <a:endParaRPr kumimoji="1" lang="ja-JP" altLang="en-US" sz="900" dirty="0"/>
                    </a:p>
                  </a:txBody>
                  <a:tcPr/>
                </a:tc>
                <a:tc>
                  <a:txBody>
                    <a:bodyPr/>
                    <a:lstStyle/>
                    <a:p>
                      <a:r>
                        <a:rPr kumimoji="1" lang="ja-JP" altLang="en-US" sz="900" dirty="0"/>
                        <a:t>儀間真美</a:t>
                      </a:r>
                    </a:p>
                  </a:txBody>
                  <a:tcPr/>
                </a:tc>
                <a:tc>
                  <a:txBody>
                    <a:bodyPr/>
                    <a:lstStyle/>
                    <a:p>
                      <a:r>
                        <a:rPr kumimoji="1" lang="ja-JP" altLang="en-US" sz="900" dirty="0"/>
                        <a:t>おもろまちメディカルセンター</a:t>
                      </a:r>
                      <a:endParaRPr kumimoji="1" lang="en-US" altLang="ja-JP" sz="900" dirty="0"/>
                    </a:p>
                    <a:p>
                      <a:r>
                        <a:rPr kumimoji="1" lang="en-US" altLang="ja-JP" sz="900" dirty="0"/>
                        <a:t>098-867-2116</a:t>
                      </a:r>
                      <a:endParaRPr kumimoji="1" lang="ja-JP" altLang="en-US" sz="900" dirty="0"/>
                    </a:p>
                  </a:txBody>
                  <a:tcPr/>
                </a:tc>
                <a:extLst>
                  <a:ext uri="{0D108BD9-81ED-4DB2-BD59-A6C34878D82A}">
                    <a16:rowId xmlns:a16="http://schemas.microsoft.com/office/drawing/2014/main" xmlns="" val="10006"/>
                  </a:ext>
                </a:extLst>
              </a:tr>
              <a:tr h="216024">
                <a:tc>
                  <a:txBody>
                    <a:bodyPr/>
                    <a:lstStyle/>
                    <a:p>
                      <a:endParaRPr kumimoji="1" lang="ja-JP" altLang="en-US" sz="900" dirty="0"/>
                    </a:p>
                  </a:txBody>
                  <a:tcPr/>
                </a:tc>
                <a:tc>
                  <a:txBody>
                    <a:bodyPr/>
                    <a:lstStyle/>
                    <a:p>
                      <a:r>
                        <a:rPr kumimoji="1" lang="ja-JP" altLang="en-US" sz="900" dirty="0"/>
                        <a:t>小橋川初美</a:t>
                      </a:r>
                    </a:p>
                  </a:txBody>
                  <a:tcPr/>
                </a:tc>
                <a:tc>
                  <a:txBody>
                    <a:bodyPr/>
                    <a:lstStyle/>
                    <a:p>
                      <a:r>
                        <a:rPr kumimoji="1" lang="ja-JP" altLang="en-US" sz="900" dirty="0"/>
                        <a:t>南部病院　</a:t>
                      </a:r>
                      <a:r>
                        <a:rPr kumimoji="1" lang="en-US" altLang="ja-JP" sz="900" dirty="0"/>
                        <a:t>098-994-0501</a:t>
                      </a:r>
                      <a:endParaRPr kumimoji="1" lang="ja-JP" altLang="en-US" sz="900" dirty="0"/>
                    </a:p>
                  </a:txBody>
                  <a:tcPr/>
                </a:tc>
                <a:extLst>
                  <a:ext uri="{0D108BD9-81ED-4DB2-BD59-A6C34878D82A}">
                    <a16:rowId xmlns:a16="http://schemas.microsoft.com/office/drawing/2014/main" xmlns="" val="10007"/>
                  </a:ext>
                </a:extLst>
              </a:tr>
              <a:tr h="180588">
                <a:tc>
                  <a:txBody>
                    <a:bodyPr/>
                    <a:lstStyle/>
                    <a:p>
                      <a:endParaRPr kumimoji="1" lang="ja-JP" altLang="en-US" sz="900" dirty="0"/>
                    </a:p>
                  </a:txBody>
                  <a:tcPr/>
                </a:tc>
                <a:tc>
                  <a:txBody>
                    <a:bodyPr/>
                    <a:lstStyle/>
                    <a:p>
                      <a:r>
                        <a:rPr kumimoji="1" lang="ja-JP" altLang="en-US" sz="900" dirty="0"/>
                        <a:t>奥間かおり</a:t>
                      </a:r>
                    </a:p>
                  </a:txBody>
                  <a:tcPr/>
                </a:tc>
                <a:tc>
                  <a:txBody>
                    <a:bodyPr/>
                    <a:lstStyle/>
                    <a:p>
                      <a:r>
                        <a:rPr kumimoji="1" lang="ja-JP" altLang="en-US" sz="900" dirty="0"/>
                        <a:t>沖縄病院　</a:t>
                      </a:r>
                      <a:r>
                        <a:rPr kumimoji="1" lang="en-US" altLang="ja-JP" sz="900" dirty="0"/>
                        <a:t>098-898-2121</a:t>
                      </a:r>
                      <a:endParaRPr kumimoji="1" lang="ja-JP" altLang="en-US" sz="900" dirty="0"/>
                    </a:p>
                  </a:txBody>
                  <a:tcPr/>
                </a:tc>
                <a:extLst>
                  <a:ext uri="{0D108BD9-81ED-4DB2-BD59-A6C34878D82A}">
                    <a16:rowId xmlns:a16="http://schemas.microsoft.com/office/drawing/2014/main" xmlns="" val="10008"/>
                  </a:ext>
                </a:extLst>
              </a:tr>
              <a:tr h="180588">
                <a:tc>
                  <a:txBody>
                    <a:bodyPr/>
                    <a:lstStyle/>
                    <a:p>
                      <a:endParaRPr kumimoji="1" lang="ja-JP" altLang="en-US" sz="900" dirty="0"/>
                    </a:p>
                  </a:txBody>
                  <a:tcPr/>
                </a:tc>
                <a:tc>
                  <a:txBody>
                    <a:bodyPr/>
                    <a:lstStyle/>
                    <a:p>
                      <a:r>
                        <a:rPr kumimoji="1" lang="ja-JP" altLang="en-US" sz="900" dirty="0"/>
                        <a:t>森嶋美音</a:t>
                      </a:r>
                    </a:p>
                  </a:txBody>
                  <a:tcPr/>
                </a:tc>
                <a:tc>
                  <a:txBody>
                    <a:bodyPr/>
                    <a:lstStyle/>
                    <a:p>
                      <a:r>
                        <a:rPr kumimoji="1" lang="ja-JP" altLang="en-US" sz="900" dirty="0"/>
                        <a:t>浦添総合病院　</a:t>
                      </a:r>
                      <a:r>
                        <a:rPr kumimoji="1" lang="en-US" altLang="ja-JP" sz="900" dirty="0"/>
                        <a:t>0120-979-706</a:t>
                      </a:r>
                      <a:endParaRPr kumimoji="1" lang="ja-JP" altLang="en-US" sz="900" dirty="0"/>
                    </a:p>
                  </a:txBody>
                  <a:tcPr/>
                </a:tc>
                <a:extLst>
                  <a:ext uri="{0D108BD9-81ED-4DB2-BD59-A6C34878D82A}">
                    <a16:rowId xmlns:a16="http://schemas.microsoft.com/office/drawing/2014/main" xmlns="" val="10009"/>
                  </a:ext>
                </a:extLst>
              </a:tr>
              <a:tr h="150137">
                <a:tc>
                  <a:txBody>
                    <a:bodyPr/>
                    <a:lstStyle/>
                    <a:p>
                      <a:endParaRPr kumimoji="1" lang="ja-JP" altLang="en-US" sz="900" dirty="0"/>
                    </a:p>
                  </a:txBody>
                  <a:tcPr/>
                </a:tc>
                <a:tc>
                  <a:txBody>
                    <a:bodyPr/>
                    <a:lstStyle/>
                    <a:p>
                      <a:r>
                        <a:rPr kumimoji="1" lang="ja-JP" altLang="en-US" sz="900" dirty="0"/>
                        <a:t>上原菜穂</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南部病院　</a:t>
                      </a:r>
                      <a:r>
                        <a:rPr kumimoji="1" lang="en-US" altLang="ja-JP" sz="900" dirty="0"/>
                        <a:t>098-994-0501</a:t>
                      </a:r>
                      <a:endParaRPr kumimoji="1" lang="ja-JP" altLang="en-US" sz="900" dirty="0"/>
                    </a:p>
                  </a:txBody>
                  <a:tcPr/>
                </a:tc>
                <a:extLst>
                  <a:ext uri="{0D108BD9-81ED-4DB2-BD59-A6C34878D82A}">
                    <a16:rowId xmlns:a16="http://schemas.microsoft.com/office/drawing/2014/main" xmlns="" val="10010"/>
                  </a:ext>
                </a:extLst>
              </a:tr>
              <a:tr h="150137">
                <a:tc>
                  <a:txBody>
                    <a:bodyPr/>
                    <a:lstStyle/>
                    <a:p>
                      <a:endParaRPr kumimoji="1" lang="ja-JP" altLang="en-US" sz="900" dirty="0"/>
                    </a:p>
                  </a:txBody>
                  <a:tcPr/>
                </a:tc>
                <a:tc>
                  <a:txBody>
                    <a:bodyPr/>
                    <a:lstStyle/>
                    <a:p>
                      <a:r>
                        <a:rPr kumimoji="1" lang="ja-JP" altLang="en-US" sz="900" dirty="0"/>
                        <a:t>勝亦智絵</a:t>
                      </a:r>
                    </a:p>
                  </a:txBody>
                  <a:tcPr/>
                </a:tc>
                <a:tc>
                  <a:txBody>
                    <a:bodyPr/>
                    <a:lstStyle/>
                    <a:p>
                      <a:r>
                        <a:rPr kumimoji="1" lang="ja-JP" altLang="en-US" sz="900" dirty="0"/>
                        <a:t>アドベンチストメディカルセンター</a:t>
                      </a:r>
                      <a:endParaRPr kumimoji="1" lang="en-US" altLang="ja-JP" sz="900" dirty="0"/>
                    </a:p>
                    <a:p>
                      <a:r>
                        <a:rPr kumimoji="1" lang="en-US" altLang="ja-JP" sz="900" dirty="0"/>
                        <a:t>098-946-2833</a:t>
                      </a:r>
                      <a:endParaRPr kumimoji="1" lang="ja-JP" altLang="en-US" sz="900" dirty="0"/>
                    </a:p>
                  </a:txBody>
                  <a:tcPr/>
                </a:tc>
                <a:extLst>
                  <a:ext uri="{0D108BD9-81ED-4DB2-BD59-A6C34878D82A}">
                    <a16:rowId xmlns:a16="http://schemas.microsoft.com/office/drawing/2014/main" xmlns="" val="10011"/>
                  </a:ext>
                </a:extLst>
              </a:tr>
              <a:tr h="150137">
                <a:tc>
                  <a:txBody>
                    <a:bodyPr/>
                    <a:lstStyle/>
                    <a:p>
                      <a:r>
                        <a:rPr kumimoji="1" lang="ja-JP" altLang="en-US" sz="900" dirty="0"/>
                        <a:t>がん化学療法看護（</a:t>
                      </a:r>
                      <a:r>
                        <a:rPr kumimoji="1" lang="en-US" altLang="ja-JP" sz="900" dirty="0"/>
                        <a:t>10</a:t>
                      </a:r>
                      <a:r>
                        <a:rPr kumimoji="1" lang="ja-JP" altLang="en-US" sz="900" dirty="0"/>
                        <a:t>人）</a:t>
                      </a:r>
                    </a:p>
                  </a:txBody>
                  <a:tcPr/>
                </a:tc>
                <a:tc>
                  <a:txBody>
                    <a:bodyPr/>
                    <a:lstStyle/>
                    <a:p>
                      <a:r>
                        <a:rPr kumimoji="1" lang="ja-JP" altLang="en-US" sz="900" dirty="0"/>
                        <a:t>神里敬子</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県立中部病院　</a:t>
                      </a:r>
                      <a:r>
                        <a:rPr kumimoji="1" lang="en-US" altLang="ja-JP" sz="900" dirty="0"/>
                        <a:t>098-973-4111</a:t>
                      </a:r>
                    </a:p>
                  </a:txBody>
                  <a:tcPr/>
                </a:tc>
                <a:extLst>
                  <a:ext uri="{0D108BD9-81ED-4DB2-BD59-A6C34878D82A}">
                    <a16:rowId xmlns:a16="http://schemas.microsoft.com/office/drawing/2014/main" xmlns="" val="10012"/>
                  </a:ext>
                </a:extLst>
              </a:tr>
              <a:tr h="150137">
                <a:tc>
                  <a:txBody>
                    <a:bodyPr/>
                    <a:lstStyle/>
                    <a:p>
                      <a:endParaRPr kumimoji="1" lang="ja-JP" altLang="en-US" sz="900" dirty="0"/>
                    </a:p>
                  </a:txBody>
                  <a:tcPr/>
                </a:tc>
                <a:tc>
                  <a:txBody>
                    <a:bodyPr/>
                    <a:lstStyle/>
                    <a:p>
                      <a:r>
                        <a:rPr kumimoji="1" lang="ja-JP" altLang="en-US" sz="900" dirty="0"/>
                        <a:t>里見雄次</a:t>
                      </a:r>
                    </a:p>
                  </a:txBody>
                  <a:tcPr/>
                </a:tc>
                <a:tc>
                  <a:txBody>
                    <a:bodyPr/>
                    <a:lstStyle/>
                    <a:p>
                      <a:r>
                        <a:rPr kumimoji="1" lang="ja-JP" altLang="en-US" sz="900" dirty="0"/>
                        <a:t>琉球大学医学部附属病院</a:t>
                      </a:r>
                      <a:endParaRPr kumimoji="1" lang="en-US" altLang="ja-JP" sz="9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00" dirty="0"/>
                        <a:t>098-895-3331</a:t>
                      </a:r>
                      <a:endParaRPr kumimoji="1" lang="ja-JP" altLang="en-US" sz="900" dirty="0"/>
                    </a:p>
                  </a:txBody>
                  <a:tcPr/>
                </a:tc>
                <a:extLst>
                  <a:ext uri="{0D108BD9-81ED-4DB2-BD59-A6C34878D82A}">
                    <a16:rowId xmlns:a16="http://schemas.microsoft.com/office/drawing/2014/main" xmlns="" val="10013"/>
                  </a:ext>
                </a:extLst>
              </a:tr>
              <a:tr h="150137">
                <a:tc>
                  <a:txBody>
                    <a:bodyPr/>
                    <a:lstStyle/>
                    <a:p>
                      <a:endParaRPr kumimoji="1" lang="ja-JP" altLang="en-US" sz="900" dirty="0"/>
                    </a:p>
                  </a:txBody>
                  <a:tcPr/>
                </a:tc>
                <a:tc>
                  <a:txBody>
                    <a:bodyPr/>
                    <a:lstStyle/>
                    <a:p>
                      <a:r>
                        <a:rPr kumimoji="1" lang="ja-JP" altLang="en-US" sz="900" dirty="0"/>
                        <a:t>親泊美香</a:t>
                      </a:r>
                    </a:p>
                  </a:txBody>
                  <a:tcPr/>
                </a:tc>
                <a:tc>
                  <a:txBody>
                    <a:bodyPr/>
                    <a:lstStyle/>
                    <a:p>
                      <a:r>
                        <a:rPr kumimoji="1" lang="ja-JP" altLang="en-US" sz="900" dirty="0" err="1"/>
                        <a:t>ちばな</a:t>
                      </a:r>
                      <a:r>
                        <a:rPr kumimoji="1" lang="ja-JP" altLang="en-US" sz="900" dirty="0"/>
                        <a:t>クリニック　</a:t>
                      </a:r>
                      <a:r>
                        <a:rPr kumimoji="1" lang="en-US" altLang="ja-JP" sz="900" dirty="0"/>
                        <a:t>098-939-1301</a:t>
                      </a:r>
                      <a:endParaRPr kumimoji="1" lang="ja-JP" altLang="en-US" sz="900" dirty="0"/>
                    </a:p>
                  </a:txBody>
                  <a:tcPr/>
                </a:tc>
                <a:extLst>
                  <a:ext uri="{0D108BD9-81ED-4DB2-BD59-A6C34878D82A}">
                    <a16:rowId xmlns:a16="http://schemas.microsoft.com/office/drawing/2014/main" xmlns="" val="10014"/>
                  </a:ext>
                </a:extLst>
              </a:tr>
              <a:tr h="150137">
                <a:tc>
                  <a:txBody>
                    <a:bodyPr/>
                    <a:lstStyle/>
                    <a:p>
                      <a:endParaRPr kumimoji="1" lang="ja-JP" altLang="en-US" sz="900" dirty="0"/>
                    </a:p>
                  </a:txBody>
                  <a:tcPr/>
                </a:tc>
                <a:tc>
                  <a:txBody>
                    <a:bodyPr/>
                    <a:lstStyle/>
                    <a:p>
                      <a:r>
                        <a:rPr kumimoji="1" lang="ja-JP" altLang="en-US" sz="900" dirty="0"/>
                        <a:t>宇良久美子</a:t>
                      </a:r>
                    </a:p>
                  </a:txBody>
                  <a:tcPr/>
                </a:tc>
                <a:tc>
                  <a:txBody>
                    <a:bodyPr/>
                    <a:lstStyle/>
                    <a:p>
                      <a:r>
                        <a:rPr kumimoji="1" lang="ja-JP" altLang="en-US" sz="900" dirty="0"/>
                        <a:t>県立北部病院　</a:t>
                      </a:r>
                      <a:r>
                        <a:rPr kumimoji="1" lang="en-US" altLang="ja-JP" sz="900" dirty="0"/>
                        <a:t>0980-52-2719</a:t>
                      </a:r>
                      <a:endParaRPr kumimoji="1" lang="ja-JP" altLang="en-US" sz="900" dirty="0"/>
                    </a:p>
                  </a:txBody>
                  <a:tcPr/>
                </a:tc>
                <a:extLst>
                  <a:ext uri="{0D108BD9-81ED-4DB2-BD59-A6C34878D82A}">
                    <a16:rowId xmlns:a16="http://schemas.microsoft.com/office/drawing/2014/main" xmlns="" val="10015"/>
                  </a:ext>
                </a:extLst>
              </a:tr>
              <a:tr h="150137">
                <a:tc>
                  <a:txBody>
                    <a:bodyPr/>
                    <a:lstStyle/>
                    <a:p>
                      <a:endParaRPr kumimoji="1" lang="ja-JP" altLang="en-US" sz="900" dirty="0"/>
                    </a:p>
                  </a:txBody>
                  <a:tcPr/>
                </a:tc>
                <a:tc>
                  <a:txBody>
                    <a:bodyPr/>
                    <a:lstStyle/>
                    <a:p>
                      <a:r>
                        <a:rPr kumimoji="1" lang="ja-JP" altLang="en-US" sz="900" dirty="0"/>
                        <a:t>大鷲しのぶ</a:t>
                      </a:r>
                    </a:p>
                  </a:txBody>
                  <a:tcPr/>
                </a:tc>
                <a:tc>
                  <a:txBody>
                    <a:bodyPr/>
                    <a:lstStyle/>
                    <a:p>
                      <a:r>
                        <a:rPr kumimoji="1" lang="ja-JP" altLang="en-US" sz="900" dirty="0"/>
                        <a:t>県立南部医療センター・こども医療センター　</a:t>
                      </a:r>
                      <a:r>
                        <a:rPr kumimoji="1" lang="en-US" altLang="ja-JP" sz="900" dirty="0"/>
                        <a:t>098-888-0123</a:t>
                      </a:r>
                      <a:endParaRPr kumimoji="1" lang="ja-JP" altLang="en-US" sz="900" dirty="0"/>
                    </a:p>
                  </a:txBody>
                  <a:tcPr/>
                </a:tc>
                <a:extLst>
                  <a:ext uri="{0D108BD9-81ED-4DB2-BD59-A6C34878D82A}">
                    <a16:rowId xmlns:a16="http://schemas.microsoft.com/office/drawing/2014/main" xmlns="" val="10016"/>
                  </a:ext>
                </a:extLst>
              </a:tr>
              <a:tr h="150137">
                <a:tc>
                  <a:txBody>
                    <a:bodyPr/>
                    <a:lstStyle/>
                    <a:p>
                      <a:endParaRPr kumimoji="1" lang="ja-JP" altLang="en-US" sz="900" dirty="0"/>
                    </a:p>
                  </a:txBody>
                  <a:tcPr/>
                </a:tc>
                <a:tc>
                  <a:txBody>
                    <a:bodyPr/>
                    <a:lstStyle/>
                    <a:p>
                      <a:r>
                        <a:rPr kumimoji="1" lang="ja-JP" altLang="en-US" sz="900" dirty="0"/>
                        <a:t>堤康晴</a:t>
                      </a:r>
                    </a:p>
                  </a:txBody>
                  <a:tcPr/>
                </a:tc>
                <a:tc>
                  <a:txBody>
                    <a:bodyPr/>
                    <a:lstStyle/>
                    <a:p>
                      <a:r>
                        <a:rPr kumimoji="1" lang="ja-JP" altLang="en-US" sz="900" dirty="0"/>
                        <a:t>豊見城中央病院　</a:t>
                      </a:r>
                      <a:r>
                        <a:rPr kumimoji="1" lang="en-US" altLang="ja-JP" sz="900" dirty="0"/>
                        <a:t>098-850-3811</a:t>
                      </a:r>
                      <a:endParaRPr kumimoji="1" lang="ja-JP" altLang="en-US" sz="900" dirty="0"/>
                    </a:p>
                  </a:txBody>
                  <a:tcPr/>
                </a:tc>
                <a:extLst>
                  <a:ext uri="{0D108BD9-81ED-4DB2-BD59-A6C34878D82A}">
                    <a16:rowId xmlns:a16="http://schemas.microsoft.com/office/drawing/2014/main" xmlns="" val="10017"/>
                  </a:ext>
                </a:extLst>
              </a:tr>
              <a:tr h="150137">
                <a:tc>
                  <a:txBody>
                    <a:bodyPr/>
                    <a:lstStyle/>
                    <a:p>
                      <a:endParaRPr kumimoji="1" lang="ja-JP" altLang="en-US" sz="900" dirty="0"/>
                    </a:p>
                  </a:txBody>
                  <a:tcPr/>
                </a:tc>
                <a:tc>
                  <a:txBody>
                    <a:bodyPr/>
                    <a:lstStyle/>
                    <a:p>
                      <a:r>
                        <a:rPr kumimoji="1" lang="ja-JP" altLang="en-US" sz="900" dirty="0"/>
                        <a:t>内田千穂</a:t>
                      </a:r>
                    </a:p>
                  </a:txBody>
                  <a:tcPr/>
                </a:tc>
                <a:tc>
                  <a:txBody>
                    <a:bodyPr/>
                    <a:lstStyle/>
                    <a:p>
                      <a:r>
                        <a:rPr kumimoji="1" lang="ja-JP" altLang="en-US" sz="900" dirty="0"/>
                        <a:t>県立八重山病院　</a:t>
                      </a:r>
                      <a:r>
                        <a:rPr kumimoji="1" lang="en-US" altLang="ja-JP" sz="900" dirty="0"/>
                        <a:t>0980-83-2525</a:t>
                      </a:r>
                      <a:endParaRPr kumimoji="1" lang="ja-JP" altLang="en-US" sz="900" dirty="0"/>
                    </a:p>
                  </a:txBody>
                  <a:tcPr/>
                </a:tc>
                <a:extLst>
                  <a:ext uri="{0D108BD9-81ED-4DB2-BD59-A6C34878D82A}">
                    <a16:rowId xmlns:a16="http://schemas.microsoft.com/office/drawing/2014/main" xmlns="" val="10018"/>
                  </a:ext>
                </a:extLst>
              </a:tr>
              <a:tr h="150137">
                <a:tc>
                  <a:txBody>
                    <a:bodyPr/>
                    <a:lstStyle/>
                    <a:p>
                      <a:endParaRPr kumimoji="1" lang="ja-JP" altLang="en-US" sz="900" dirty="0"/>
                    </a:p>
                  </a:txBody>
                  <a:tcPr/>
                </a:tc>
                <a:tc>
                  <a:txBody>
                    <a:bodyPr/>
                    <a:lstStyle/>
                    <a:p>
                      <a:r>
                        <a:rPr kumimoji="1" lang="ja-JP" altLang="en-US" sz="900" dirty="0"/>
                        <a:t>新垣さおり</a:t>
                      </a:r>
                    </a:p>
                  </a:txBody>
                  <a:tcPr/>
                </a:tc>
                <a:tc>
                  <a:txBody>
                    <a:bodyPr/>
                    <a:lstStyle/>
                    <a:p>
                      <a:r>
                        <a:rPr kumimoji="1" lang="ja-JP" altLang="en-US" sz="900" dirty="0"/>
                        <a:t>中部徳洲会病院　</a:t>
                      </a:r>
                      <a:r>
                        <a:rPr kumimoji="1" lang="en-US" altLang="ja-JP" sz="900" dirty="0"/>
                        <a:t>098-937-1110</a:t>
                      </a:r>
                      <a:endParaRPr kumimoji="1" lang="ja-JP" altLang="en-US" sz="900" dirty="0"/>
                    </a:p>
                  </a:txBody>
                  <a:tcPr/>
                </a:tc>
                <a:extLst>
                  <a:ext uri="{0D108BD9-81ED-4DB2-BD59-A6C34878D82A}">
                    <a16:rowId xmlns:a16="http://schemas.microsoft.com/office/drawing/2014/main" xmlns="" val="10019"/>
                  </a:ext>
                </a:extLst>
              </a:tr>
              <a:tr h="150137">
                <a:tc>
                  <a:txBody>
                    <a:bodyPr/>
                    <a:lstStyle/>
                    <a:p>
                      <a:endParaRPr kumimoji="1" lang="ja-JP" altLang="en-US" sz="900" dirty="0"/>
                    </a:p>
                  </a:txBody>
                  <a:tcPr/>
                </a:tc>
                <a:tc>
                  <a:txBody>
                    <a:bodyPr/>
                    <a:lstStyle/>
                    <a:p>
                      <a:r>
                        <a:rPr kumimoji="1" lang="ja-JP" altLang="en-US" sz="900" dirty="0"/>
                        <a:t>本田由佳理</a:t>
                      </a:r>
                    </a:p>
                  </a:txBody>
                  <a:tcPr/>
                </a:tc>
                <a:tc>
                  <a:txBody>
                    <a:bodyPr/>
                    <a:lstStyle/>
                    <a:p>
                      <a:r>
                        <a:rPr kumimoji="1" lang="ja-JP" altLang="en-US" sz="900" dirty="0"/>
                        <a:t>ハートライフ病院　</a:t>
                      </a:r>
                      <a:r>
                        <a:rPr kumimoji="1" lang="en-US" altLang="ja-JP" sz="900" dirty="0"/>
                        <a:t>098-895-3255</a:t>
                      </a:r>
                      <a:endParaRPr kumimoji="1" lang="ja-JP" altLang="en-US" sz="900" dirty="0"/>
                    </a:p>
                  </a:txBody>
                  <a:tcPr/>
                </a:tc>
                <a:extLst>
                  <a:ext uri="{0D108BD9-81ED-4DB2-BD59-A6C34878D82A}">
                    <a16:rowId xmlns:a16="http://schemas.microsoft.com/office/drawing/2014/main" xmlns="" val="10020"/>
                  </a:ext>
                </a:extLst>
              </a:tr>
              <a:tr h="150137">
                <a:tc>
                  <a:txBody>
                    <a:bodyPr/>
                    <a:lstStyle/>
                    <a:p>
                      <a:endParaRPr kumimoji="1" lang="ja-JP" altLang="en-US" sz="900" dirty="0"/>
                    </a:p>
                  </a:txBody>
                  <a:tcPr/>
                </a:tc>
                <a:tc>
                  <a:txBody>
                    <a:bodyPr/>
                    <a:lstStyle/>
                    <a:p>
                      <a:r>
                        <a:rPr kumimoji="1" lang="ja-JP" altLang="en-US" sz="900" dirty="0"/>
                        <a:t>國吉洋子</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浦添総合病院　</a:t>
                      </a:r>
                      <a:r>
                        <a:rPr kumimoji="1" lang="en-US" altLang="ja-JP" sz="900" dirty="0"/>
                        <a:t>0120-979-706</a:t>
                      </a:r>
                      <a:endParaRPr kumimoji="1" lang="ja-JP" altLang="en-US" sz="900" dirty="0"/>
                    </a:p>
                  </a:txBody>
                  <a:tcPr/>
                </a:tc>
                <a:extLst>
                  <a:ext uri="{0D108BD9-81ED-4DB2-BD59-A6C34878D82A}">
                    <a16:rowId xmlns:a16="http://schemas.microsoft.com/office/drawing/2014/main" xmlns="" val="10021"/>
                  </a:ext>
                </a:extLst>
              </a:tr>
              <a:tr h="150137">
                <a:tc>
                  <a:txBody>
                    <a:bodyPr/>
                    <a:lstStyle/>
                    <a:p>
                      <a:r>
                        <a:rPr kumimoji="1" lang="ja-JP" altLang="en-US" sz="900" dirty="0"/>
                        <a:t>がん放射線療法看護（</a:t>
                      </a:r>
                      <a:r>
                        <a:rPr kumimoji="1" lang="en-US" altLang="ja-JP" sz="900" dirty="0"/>
                        <a:t>1</a:t>
                      </a:r>
                      <a:r>
                        <a:rPr kumimoji="1" lang="ja-JP" altLang="en-US" sz="900" dirty="0"/>
                        <a:t>人）</a:t>
                      </a:r>
                    </a:p>
                  </a:txBody>
                  <a:tcPr/>
                </a:tc>
                <a:tc>
                  <a:txBody>
                    <a:bodyPr/>
                    <a:lstStyle/>
                    <a:p>
                      <a:r>
                        <a:rPr kumimoji="1" lang="ja-JP" altLang="en-US" sz="900" dirty="0"/>
                        <a:t>宮城智江</a:t>
                      </a:r>
                    </a:p>
                  </a:txBody>
                  <a:tcPr/>
                </a:tc>
                <a:tc>
                  <a:txBody>
                    <a:bodyPr/>
                    <a:lstStyle/>
                    <a:p>
                      <a:r>
                        <a:rPr kumimoji="1" lang="ja-JP" altLang="en-US" sz="900" dirty="0"/>
                        <a:t>琉球大学医学部附属病院</a:t>
                      </a:r>
                      <a:endParaRPr kumimoji="1" lang="en-US" altLang="ja-JP" sz="9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00" dirty="0"/>
                        <a:t>098-895-3331</a:t>
                      </a:r>
                      <a:endParaRPr kumimoji="1" lang="ja-JP" altLang="en-US" sz="900" dirty="0"/>
                    </a:p>
                  </a:txBody>
                  <a:tcPr/>
                </a:tc>
                <a:extLst>
                  <a:ext uri="{0D108BD9-81ED-4DB2-BD59-A6C34878D82A}">
                    <a16:rowId xmlns:a16="http://schemas.microsoft.com/office/drawing/2014/main" xmlns="" val="10022"/>
                  </a:ext>
                </a:extLst>
              </a:tr>
            </a:tbl>
          </a:graphicData>
        </a:graphic>
      </p:graphicFrame>
      <p:graphicFrame>
        <p:nvGraphicFramePr>
          <p:cNvPr id="5" name="表 4"/>
          <p:cNvGraphicFramePr>
            <a:graphicFrameLocks noGrp="1"/>
          </p:cNvGraphicFramePr>
          <p:nvPr>
            <p:extLst/>
          </p:nvPr>
        </p:nvGraphicFramePr>
        <p:xfrm>
          <a:off x="234887" y="1988840"/>
          <a:ext cx="4029732" cy="4183380"/>
        </p:xfrm>
        <a:graphic>
          <a:graphicData uri="http://schemas.openxmlformats.org/drawingml/2006/table">
            <a:tbl>
              <a:tblPr firstRow="1" bandRow="1">
                <a:tableStyleId>{5C22544A-7EE6-4342-B048-85BDC9FD1C3A}</a:tableStyleId>
              </a:tblPr>
              <a:tblGrid>
                <a:gridCol w="1328357">
                  <a:extLst>
                    <a:ext uri="{9D8B030D-6E8A-4147-A177-3AD203B41FA5}">
                      <a16:colId xmlns:a16="http://schemas.microsoft.com/office/drawing/2014/main" xmlns="" val="20000"/>
                    </a:ext>
                  </a:extLst>
                </a:gridCol>
                <a:gridCol w="893141">
                  <a:extLst>
                    <a:ext uri="{9D8B030D-6E8A-4147-A177-3AD203B41FA5}">
                      <a16:colId xmlns:a16="http://schemas.microsoft.com/office/drawing/2014/main" xmlns="" val="20001"/>
                    </a:ext>
                  </a:extLst>
                </a:gridCol>
                <a:gridCol w="1808234">
                  <a:extLst>
                    <a:ext uri="{9D8B030D-6E8A-4147-A177-3AD203B41FA5}">
                      <a16:colId xmlns:a16="http://schemas.microsoft.com/office/drawing/2014/main" xmlns="" val="20002"/>
                    </a:ext>
                  </a:extLst>
                </a:gridCol>
              </a:tblGrid>
              <a:tr h="202848">
                <a:tc>
                  <a:txBody>
                    <a:bodyPr/>
                    <a:lstStyle/>
                    <a:p>
                      <a:r>
                        <a:rPr kumimoji="1" lang="ja-JP" altLang="en-US" sz="1050" dirty="0"/>
                        <a:t>分野（認定看護師）</a:t>
                      </a:r>
                      <a:r>
                        <a:rPr kumimoji="1" lang="en-US" altLang="ja-JP" sz="1050" baseline="30000" dirty="0"/>
                        <a:t>†</a:t>
                      </a:r>
                      <a:endParaRPr kumimoji="1" lang="ja-JP" altLang="en-US" sz="1050" baseline="30000" dirty="0"/>
                    </a:p>
                  </a:txBody>
                  <a:tcPr/>
                </a:tc>
                <a:tc>
                  <a:txBody>
                    <a:bodyPr/>
                    <a:lstStyle/>
                    <a:p>
                      <a:r>
                        <a:rPr kumimoji="1" lang="ja-JP" altLang="en-US" sz="1050" dirty="0"/>
                        <a:t>氏名</a:t>
                      </a:r>
                    </a:p>
                  </a:txBody>
                  <a:tcPr/>
                </a:tc>
                <a:tc>
                  <a:txBody>
                    <a:bodyPr/>
                    <a:lstStyle/>
                    <a:p>
                      <a:r>
                        <a:rPr kumimoji="1" lang="ja-JP" altLang="en-US" sz="1050" dirty="0"/>
                        <a:t>所属先施設名</a:t>
                      </a:r>
                    </a:p>
                  </a:txBody>
                  <a:tcPr/>
                </a:tc>
                <a:extLst>
                  <a:ext uri="{0D108BD9-81ED-4DB2-BD59-A6C34878D82A}">
                    <a16:rowId xmlns:a16="http://schemas.microsoft.com/office/drawing/2014/main" xmlns="" val="10000"/>
                  </a:ext>
                </a:extLst>
              </a:tr>
              <a:tr h="228064">
                <a:tc>
                  <a:txBody>
                    <a:bodyPr/>
                    <a:lstStyle/>
                    <a:p>
                      <a:r>
                        <a:rPr kumimoji="1" lang="ja-JP" altLang="en-US" sz="900" dirty="0"/>
                        <a:t>皮膚・排泄ケア（</a:t>
                      </a:r>
                      <a:r>
                        <a:rPr kumimoji="1" lang="en-US" altLang="ja-JP" sz="900" dirty="0"/>
                        <a:t>12</a:t>
                      </a:r>
                      <a:r>
                        <a:rPr kumimoji="1" lang="ja-JP" altLang="en-US" sz="900" dirty="0"/>
                        <a:t>人）</a:t>
                      </a:r>
                    </a:p>
                  </a:txBody>
                  <a:tcPr/>
                </a:tc>
                <a:tc>
                  <a:txBody>
                    <a:bodyPr/>
                    <a:lstStyle/>
                    <a:p>
                      <a:r>
                        <a:rPr kumimoji="1" lang="ja-JP" altLang="en-US" sz="900" dirty="0"/>
                        <a:t>嘉手川厚子</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中頭病院　</a:t>
                      </a:r>
                      <a:r>
                        <a:rPr kumimoji="1" lang="en-US" altLang="ja-JP" sz="900" dirty="0"/>
                        <a:t>098-939-1300</a:t>
                      </a:r>
                      <a:endParaRPr kumimoji="1" lang="ja-JP" altLang="en-US" sz="900" dirty="0"/>
                    </a:p>
                  </a:txBody>
                  <a:tcPr/>
                </a:tc>
                <a:extLst>
                  <a:ext uri="{0D108BD9-81ED-4DB2-BD59-A6C34878D82A}">
                    <a16:rowId xmlns:a16="http://schemas.microsoft.com/office/drawing/2014/main" xmlns="" val="10001"/>
                  </a:ext>
                </a:extLst>
              </a:tr>
              <a:tr h="192628">
                <a:tc>
                  <a:txBody>
                    <a:bodyPr/>
                    <a:lstStyle/>
                    <a:p>
                      <a:endParaRPr kumimoji="1" lang="ja-JP" altLang="en-US" sz="900" dirty="0"/>
                    </a:p>
                  </a:txBody>
                  <a:tcPr/>
                </a:tc>
                <a:tc>
                  <a:txBody>
                    <a:bodyPr/>
                    <a:lstStyle/>
                    <a:p>
                      <a:r>
                        <a:rPr kumimoji="1" lang="ja-JP" altLang="en-US" sz="900" dirty="0"/>
                        <a:t>平良智恵美</a:t>
                      </a:r>
                    </a:p>
                  </a:txBody>
                  <a:tcPr/>
                </a:tc>
                <a:tc>
                  <a:txBody>
                    <a:bodyPr/>
                    <a:lstStyle/>
                    <a:p>
                      <a:r>
                        <a:rPr kumimoji="1" lang="ja-JP" altLang="en-US" sz="900" dirty="0"/>
                        <a:t>琉球大学医学部附属病院</a:t>
                      </a:r>
                      <a:endParaRPr kumimoji="1" lang="en-US" altLang="ja-JP" sz="900" dirty="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900" dirty="0"/>
                        <a:t>098-895-3331</a:t>
                      </a:r>
                      <a:endParaRPr kumimoji="1" lang="ja-JP" altLang="en-US" sz="900" dirty="0"/>
                    </a:p>
                  </a:txBody>
                  <a:tcPr/>
                </a:tc>
                <a:extLst>
                  <a:ext uri="{0D108BD9-81ED-4DB2-BD59-A6C34878D82A}">
                    <a16:rowId xmlns:a16="http://schemas.microsoft.com/office/drawing/2014/main" xmlns="" val="10002"/>
                  </a:ext>
                </a:extLst>
              </a:tr>
              <a:tr h="192628">
                <a:tc>
                  <a:txBody>
                    <a:bodyPr/>
                    <a:lstStyle/>
                    <a:p>
                      <a:endParaRPr kumimoji="1" lang="ja-JP" altLang="en-US" sz="900" dirty="0"/>
                    </a:p>
                  </a:txBody>
                  <a:tcPr/>
                </a:tc>
                <a:tc>
                  <a:txBody>
                    <a:bodyPr/>
                    <a:lstStyle/>
                    <a:p>
                      <a:r>
                        <a:rPr kumimoji="1" lang="ja-JP" altLang="en-US" sz="900" dirty="0"/>
                        <a:t>砂川悦子</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県立南部医療センター・こども医療センター　</a:t>
                      </a:r>
                      <a:r>
                        <a:rPr kumimoji="1" lang="en-US" altLang="ja-JP" sz="900" dirty="0"/>
                        <a:t>098-888-0123</a:t>
                      </a:r>
                      <a:endParaRPr kumimoji="1" lang="ja-JP" altLang="en-US" sz="900" dirty="0"/>
                    </a:p>
                  </a:txBody>
                  <a:tcPr/>
                </a:tc>
                <a:extLst>
                  <a:ext uri="{0D108BD9-81ED-4DB2-BD59-A6C34878D82A}">
                    <a16:rowId xmlns:a16="http://schemas.microsoft.com/office/drawing/2014/main" xmlns="" val="10003"/>
                  </a:ext>
                </a:extLst>
              </a:tr>
              <a:tr h="192628">
                <a:tc>
                  <a:txBody>
                    <a:bodyPr/>
                    <a:lstStyle/>
                    <a:p>
                      <a:endParaRPr kumimoji="1" lang="ja-JP" altLang="en-US" sz="900" dirty="0"/>
                    </a:p>
                  </a:txBody>
                  <a:tcPr/>
                </a:tc>
                <a:tc>
                  <a:txBody>
                    <a:bodyPr/>
                    <a:lstStyle/>
                    <a:p>
                      <a:r>
                        <a:rPr kumimoji="1" lang="ja-JP" altLang="en-US" sz="900" dirty="0"/>
                        <a:t>平安名盛彦</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県立中部病院　</a:t>
                      </a:r>
                      <a:r>
                        <a:rPr kumimoji="1" lang="en-US" altLang="ja-JP" sz="900" dirty="0"/>
                        <a:t>098-973-4111</a:t>
                      </a:r>
                    </a:p>
                  </a:txBody>
                  <a:tcPr/>
                </a:tc>
                <a:extLst>
                  <a:ext uri="{0D108BD9-81ED-4DB2-BD59-A6C34878D82A}">
                    <a16:rowId xmlns:a16="http://schemas.microsoft.com/office/drawing/2014/main" xmlns="" val="10004"/>
                  </a:ext>
                </a:extLst>
              </a:tr>
              <a:tr h="192628">
                <a:tc>
                  <a:txBody>
                    <a:bodyPr/>
                    <a:lstStyle/>
                    <a:p>
                      <a:endParaRPr kumimoji="1" lang="ja-JP" altLang="en-US" sz="900" dirty="0"/>
                    </a:p>
                  </a:txBody>
                  <a:tcPr/>
                </a:tc>
                <a:tc>
                  <a:txBody>
                    <a:bodyPr/>
                    <a:lstStyle/>
                    <a:p>
                      <a:r>
                        <a:rPr kumimoji="1" lang="ja-JP" altLang="en-US" sz="900" dirty="0"/>
                        <a:t>久貝香</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県立北部病院　</a:t>
                      </a:r>
                      <a:r>
                        <a:rPr kumimoji="1" lang="en-US" altLang="ja-JP" sz="900" dirty="0"/>
                        <a:t>0980-52-2719</a:t>
                      </a:r>
                      <a:endParaRPr kumimoji="1" lang="ja-JP" altLang="en-US" sz="900" dirty="0"/>
                    </a:p>
                  </a:txBody>
                  <a:tcPr/>
                </a:tc>
                <a:extLst>
                  <a:ext uri="{0D108BD9-81ED-4DB2-BD59-A6C34878D82A}">
                    <a16:rowId xmlns:a16="http://schemas.microsoft.com/office/drawing/2014/main" xmlns="" val="10005"/>
                  </a:ext>
                </a:extLst>
              </a:tr>
              <a:tr h="192628">
                <a:tc>
                  <a:txBody>
                    <a:bodyPr/>
                    <a:lstStyle/>
                    <a:p>
                      <a:endParaRPr kumimoji="1" lang="ja-JP" altLang="en-US" sz="900" dirty="0"/>
                    </a:p>
                  </a:txBody>
                  <a:tcPr/>
                </a:tc>
                <a:tc>
                  <a:txBody>
                    <a:bodyPr/>
                    <a:lstStyle/>
                    <a:p>
                      <a:r>
                        <a:rPr kumimoji="1" lang="ja-JP" altLang="en-US" sz="900" dirty="0"/>
                        <a:t>久手堅みゆき</a:t>
                      </a:r>
                    </a:p>
                  </a:txBody>
                  <a:tcPr/>
                </a:tc>
                <a:tc>
                  <a:txBody>
                    <a:bodyPr/>
                    <a:lstStyle/>
                    <a:p>
                      <a:r>
                        <a:rPr kumimoji="1" lang="ja-JP" altLang="en-US" sz="900" dirty="0"/>
                        <a:t>沖縄赤十字病院　</a:t>
                      </a:r>
                      <a:r>
                        <a:rPr kumimoji="1" lang="en-US" altLang="ja-JP" sz="900" dirty="0"/>
                        <a:t>098-853-3134</a:t>
                      </a:r>
                      <a:endParaRPr kumimoji="1" lang="ja-JP" altLang="en-US" sz="900" dirty="0"/>
                    </a:p>
                  </a:txBody>
                  <a:tcPr/>
                </a:tc>
                <a:extLst>
                  <a:ext uri="{0D108BD9-81ED-4DB2-BD59-A6C34878D82A}">
                    <a16:rowId xmlns:a16="http://schemas.microsoft.com/office/drawing/2014/main" xmlns="" val="10006"/>
                  </a:ext>
                </a:extLst>
              </a:tr>
              <a:tr h="192628">
                <a:tc>
                  <a:txBody>
                    <a:bodyPr/>
                    <a:lstStyle/>
                    <a:p>
                      <a:endParaRPr kumimoji="1" lang="ja-JP" altLang="en-US" sz="900" dirty="0"/>
                    </a:p>
                  </a:txBody>
                  <a:tcPr/>
                </a:tc>
                <a:tc>
                  <a:txBody>
                    <a:bodyPr/>
                    <a:lstStyle/>
                    <a:p>
                      <a:r>
                        <a:rPr kumimoji="1" lang="ja-JP" altLang="en-US" sz="900" dirty="0"/>
                        <a:t>奈良香織</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浦添総合病院　</a:t>
                      </a:r>
                      <a:r>
                        <a:rPr kumimoji="1" lang="en-US" altLang="ja-JP" sz="900" dirty="0"/>
                        <a:t>0120-979-706</a:t>
                      </a:r>
                      <a:endParaRPr kumimoji="1" lang="ja-JP" altLang="en-US" sz="900" dirty="0"/>
                    </a:p>
                  </a:txBody>
                  <a:tcPr/>
                </a:tc>
                <a:extLst>
                  <a:ext uri="{0D108BD9-81ED-4DB2-BD59-A6C34878D82A}">
                    <a16:rowId xmlns:a16="http://schemas.microsoft.com/office/drawing/2014/main" xmlns="" val="10007"/>
                  </a:ext>
                </a:extLst>
              </a:tr>
              <a:tr h="192628">
                <a:tc>
                  <a:txBody>
                    <a:bodyPr/>
                    <a:lstStyle/>
                    <a:p>
                      <a:endParaRPr kumimoji="1" lang="ja-JP" altLang="en-US" sz="900" dirty="0"/>
                    </a:p>
                  </a:txBody>
                  <a:tcPr/>
                </a:tc>
                <a:tc>
                  <a:txBody>
                    <a:bodyPr/>
                    <a:lstStyle/>
                    <a:p>
                      <a:r>
                        <a:rPr kumimoji="1" lang="ja-JP" altLang="en-US" sz="900" dirty="0"/>
                        <a:t>伊禮徹</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県立中部病院　</a:t>
                      </a:r>
                      <a:r>
                        <a:rPr kumimoji="1" lang="en-US" altLang="ja-JP" sz="900" dirty="0"/>
                        <a:t>098-973-4111</a:t>
                      </a:r>
                    </a:p>
                  </a:txBody>
                  <a:tcPr/>
                </a:tc>
                <a:extLst>
                  <a:ext uri="{0D108BD9-81ED-4DB2-BD59-A6C34878D82A}">
                    <a16:rowId xmlns:a16="http://schemas.microsoft.com/office/drawing/2014/main" xmlns="" val="10008"/>
                  </a:ext>
                </a:extLst>
              </a:tr>
              <a:tr h="192628">
                <a:tc>
                  <a:txBody>
                    <a:bodyPr/>
                    <a:lstStyle/>
                    <a:p>
                      <a:endParaRPr kumimoji="1" lang="ja-JP" altLang="en-US" sz="900" dirty="0"/>
                    </a:p>
                  </a:txBody>
                  <a:tcPr/>
                </a:tc>
                <a:tc>
                  <a:txBody>
                    <a:bodyPr/>
                    <a:lstStyle/>
                    <a:p>
                      <a:r>
                        <a:rPr kumimoji="1" lang="ja-JP" altLang="en-US" sz="900" dirty="0"/>
                        <a:t>平良豊</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南部病院　</a:t>
                      </a:r>
                      <a:r>
                        <a:rPr kumimoji="1" lang="en-US" altLang="ja-JP" sz="900" dirty="0"/>
                        <a:t>098-994-0501</a:t>
                      </a:r>
                      <a:endParaRPr kumimoji="1" lang="ja-JP" altLang="en-US" sz="900" dirty="0"/>
                    </a:p>
                  </a:txBody>
                  <a:tcPr/>
                </a:tc>
                <a:extLst>
                  <a:ext uri="{0D108BD9-81ED-4DB2-BD59-A6C34878D82A}">
                    <a16:rowId xmlns:a16="http://schemas.microsoft.com/office/drawing/2014/main" xmlns="" val="10009"/>
                  </a:ext>
                </a:extLst>
              </a:tr>
              <a:tr h="192628">
                <a:tc>
                  <a:txBody>
                    <a:bodyPr/>
                    <a:lstStyle/>
                    <a:p>
                      <a:endParaRPr kumimoji="1" lang="ja-JP" altLang="en-US" sz="900" dirty="0"/>
                    </a:p>
                  </a:txBody>
                  <a:tcPr/>
                </a:tc>
                <a:tc>
                  <a:txBody>
                    <a:bodyPr/>
                    <a:lstStyle/>
                    <a:p>
                      <a:r>
                        <a:rPr kumimoji="1" lang="ja-JP" altLang="en-US" sz="900" dirty="0"/>
                        <a:t>外間美智代</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中部徳洲会病院　</a:t>
                      </a:r>
                      <a:r>
                        <a:rPr kumimoji="1" lang="en-US" altLang="ja-JP" sz="900" dirty="0"/>
                        <a:t>098-937-1110</a:t>
                      </a:r>
                      <a:endParaRPr kumimoji="1" lang="ja-JP" altLang="en-US" sz="900" dirty="0"/>
                    </a:p>
                  </a:txBody>
                  <a:tcPr/>
                </a:tc>
                <a:extLst>
                  <a:ext uri="{0D108BD9-81ED-4DB2-BD59-A6C34878D82A}">
                    <a16:rowId xmlns:a16="http://schemas.microsoft.com/office/drawing/2014/main" xmlns="" val="10010"/>
                  </a:ext>
                </a:extLst>
              </a:tr>
              <a:tr h="192628">
                <a:tc>
                  <a:txBody>
                    <a:bodyPr/>
                    <a:lstStyle/>
                    <a:p>
                      <a:endParaRPr kumimoji="1" lang="ja-JP" altLang="en-US" sz="900" dirty="0"/>
                    </a:p>
                  </a:txBody>
                  <a:tcPr/>
                </a:tc>
                <a:tc>
                  <a:txBody>
                    <a:bodyPr/>
                    <a:lstStyle/>
                    <a:p>
                      <a:r>
                        <a:rPr kumimoji="1" lang="ja-JP" altLang="en-US" sz="900" dirty="0"/>
                        <a:t>大峰知栄子</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豊見城中央病院　</a:t>
                      </a:r>
                      <a:r>
                        <a:rPr kumimoji="1" lang="en-US" altLang="ja-JP" sz="900" dirty="0"/>
                        <a:t>098-850-3811</a:t>
                      </a:r>
                      <a:endParaRPr kumimoji="1" lang="ja-JP" altLang="en-US" sz="900" dirty="0"/>
                    </a:p>
                  </a:txBody>
                  <a:tcPr/>
                </a:tc>
                <a:extLst>
                  <a:ext uri="{0D108BD9-81ED-4DB2-BD59-A6C34878D82A}">
                    <a16:rowId xmlns:a16="http://schemas.microsoft.com/office/drawing/2014/main" xmlns="" val="10011"/>
                  </a:ext>
                </a:extLst>
              </a:tr>
              <a:tr h="192628">
                <a:tc>
                  <a:txBody>
                    <a:bodyPr/>
                    <a:lstStyle/>
                    <a:p>
                      <a:endParaRPr kumimoji="1" lang="ja-JP" altLang="en-US" sz="900" dirty="0"/>
                    </a:p>
                  </a:txBody>
                  <a:tcPr/>
                </a:tc>
                <a:tc>
                  <a:txBody>
                    <a:bodyPr/>
                    <a:lstStyle/>
                    <a:p>
                      <a:r>
                        <a:rPr kumimoji="1" lang="ja-JP" altLang="en-US" sz="900" dirty="0"/>
                        <a:t>仲間直</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県立中部病院　</a:t>
                      </a:r>
                      <a:r>
                        <a:rPr kumimoji="1" lang="en-US" altLang="ja-JP" sz="900" dirty="0"/>
                        <a:t>098-973-4111</a:t>
                      </a:r>
                    </a:p>
                  </a:txBody>
                  <a:tcPr/>
                </a:tc>
                <a:extLst>
                  <a:ext uri="{0D108BD9-81ED-4DB2-BD59-A6C34878D82A}">
                    <a16:rowId xmlns:a16="http://schemas.microsoft.com/office/drawing/2014/main" xmlns="" val="10012"/>
                  </a:ext>
                </a:extLst>
              </a:tr>
              <a:tr h="192628">
                <a:tc>
                  <a:txBody>
                    <a:bodyPr/>
                    <a:lstStyle/>
                    <a:p>
                      <a:r>
                        <a:rPr kumimoji="1" lang="ja-JP" altLang="en-US" sz="900" dirty="0"/>
                        <a:t>がん性疼痛看護</a:t>
                      </a:r>
                      <a:r>
                        <a:rPr kumimoji="1" lang="en-US" altLang="ja-JP" sz="900" dirty="0"/>
                        <a:t>(2</a:t>
                      </a:r>
                      <a:r>
                        <a:rPr kumimoji="1" lang="ja-JP" altLang="en-US" sz="900" dirty="0"/>
                        <a:t>人</a:t>
                      </a:r>
                      <a:r>
                        <a:rPr kumimoji="1" lang="en-US" altLang="ja-JP" sz="900" dirty="0"/>
                        <a:t>)</a:t>
                      </a:r>
                      <a:endParaRPr kumimoji="1" lang="ja-JP" altLang="en-US" sz="900" dirty="0"/>
                    </a:p>
                  </a:txBody>
                  <a:tcPr/>
                </a:tc>
                <a:tc>
                  <a:txBody>
                    <a:bodyPr/>
                    <a:lstStyle/>
                    <a:p>
                      <a:r>
                        <a:rPr kumimoji="1" lang="ja-JP" altLang="en-US" sz="900" dirty="0"/>
                        <a:t>朝川恵利</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a:t>豊見城中央病院　</a:t>
                      </a:r>
                      <a:r>
                        <a:rPr kumimoji="1" lang="en-US" altLang="ja-JP" sz="900" dirty="0"/>
                        <a:t>098-850-3811</a:t>
                      </a:r>
                      <a:endParaRPr kumimoji="1" lang="ja-JP" altLang="en-US" sz="900" dirty="0"/>
                    </a:p>
                  </a:txBody>
                  <a:tcPr/>
                </a:tc>
                <a:extLst>
                  <a:ext uri="{0D108BD9-81ED-4DB2-BD59-A6C34878D82A}">
                    <a16:rowId xmlns:a16="http://schemas.microsoft.com/office/drawing/2014/main" xmlns="" val="10013"/>
                  </a:ext>
                </a:extLst>
              </a:tr>
              <a:tr h="192628">
                <a:tc>
                  <a:txBody>
                    <a:bodyPr/>
                    <a:lstStyle/>
                    <a:p>
                      <a:endParaRPr kumimoji="1" lang="ja-JP" altLang="en-US" sz="900" dirty="0"/>
                    </a:p>
                  </a:txBody>
                  <a:tcPr/>
                </a:tc>
                <a:tc>
                  <a:txBody>
                    <a:bodyPr/>
                    <a:lstStyle/>
                    <a:p>
                      <a:r>
                        <a:rPr kumimoji="1" lang="ja-JP" altLang="en-US" sz="900" dirty="0"/>
                        <a:t>青沼裕美子</a:t>
                      </a:r>
                    </a:p>
                  </a:txBody>
                  <a:tcPr/>
                </a:tc>
                <a:tc>
                  <a:txBody>
                    <a:bodyPr/>
                    <a:lstStyle/>
                    <a:p>
                      <a:r>
                        <a:rPr kumimoji="1" lang="ja-JP" altLang="en-US" sz="900" dirty="0"/>
                        <a:t>県立宮古病院　</a:t>
                      </a:r>
                      <a:r>
                        <a:rPr kumimoji="1" lang="en-US" altLang="ja-JP" sz="900" dirty="0"/>
                        <a:t>0980-72-3151</a:t>
                      </a:r>
                      <a:endParaRPr kumimoji="1" lang="ja-JP" altLang="en-US" sz="900" dirty="0"/>
                    </a:p>
                  </a:txBody>
                  <a:tcPr/>
                </a:tc>
                <a:extLst>
                  <a:ext uri="{0D108BD9-81ED-4DB2-BD59-A6C34878D82A}">
                    <a16:rowId xmlns:a16="http://schemas.microsoft.com/office/drawing/2014/main" xmlns="" val="10014"/>
                  </a:ext>
                </a:extLst>
              </a:tr>
              <a:tr h="192628">
                <a:tc>
                  <a:txBody>
                    <a:bodyPr/>
                    <a:lstStyle/>
                    <a:p>
                      <a:r>
                        <a:rPr kumimoji="1" lang="ja-JP" altLang="en-US" sz="900" dirty="0"/>
                        <a:t>乳がん看護（</a:t>
                      </a:r>
                      <a:r>
                        <a:rPr kumimoji="1" lang="en-US" altLang="ja-JP" sz="900" dirty="0"/>
                        <a:t>2</a:t>
                      </a:r>
                      <a:r>
                        <a:rPr kumimoji="1" lang="ja-JP" altLang="en-US" sz="900" dirty="0"/>
                        <a:t>人）</a:t>
                      </a:r>
                    </a:p>
                  </a:txBody>
                  <a:tcPr/>
                </a:tc>
                <a:tc>
                  <a:txBody>
                    <a:bodyPr/>
                    <a:lstStyle/>
                    <a:p>
                      <a:r>
                        <a:rPr kumimoji="1" lang="ja-JP" altLang="en-US" sz="900" dirty="0"/>
                        <a:t>砂川克子</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900" dirty="0" err="1"/>
                        <a:t>ちばな</a:t>
                      </a:r>
                      <a:r>
                        <a:rPr kumimoji="1" lang="ja-JP" altLang="en-US" sz="900" dirty="0"/>
                        <a:t>クリニック　</a:t>
                      </a:r>
                      <a:r>
                        <a:rPr kumimoji="1" lang="en-US" altLang="ja-JP" sz="900" dirty="0"/>
                        <a:t>098-939-1301</a:t>
                      </a:r>
                      <a:endParaRPr kumimoji="1" lang="ja-JP" altLang="en-US" sz="900" dirty="0"/>
                    </a:p>
                  </a:txBody>
                  <a:tcPr/>
                </a:tc>
                <a:extLst>
                  <a:ext uri="{0D108BD9-81ED-4DB2-BD59-A6C34878D82A}">
                    <a16:rowId xmlns:a16="http://schemas.microsoft.com/office/drawing/2014/main" xmlns="" val="10015"/>
                  </a:ext>
                </a:extLst>
              </a:tr>
              <a:tr h="192628">
                <a:tc>
                  <a:txBody>
                    <a:bodyPr/>
                    <a:lstStyle/>
                    <a:p>
                      <a:endParaRPr kumimoji="1" lang="ja-JP" altLang="en-US" sz="900" dirty="0"/>
                    </a:p>
                  </a:txBody>
                  <a:tcPr/>
                </a:tc>
                <a:tc>
                  <a:txBody>
                    <a:bodyPr/>
                    <a:lstStyle/>
                    <a:p>
                      <a:r>
                        <a:rPr kumimoji="1" lang="ja-JP" altLang="en-US" sz="900" dirty="0"/>
                        <a:t>海野利恵</a:t>
                      </a:r>
                    </a:p>
                  </a:txBody>
                  <a:tcPr/>
                </a:tc>
                <a:tc>
                  <a:txBody>
                    <a:bodyPr/>
                    <a:lstStyle/>
                    <a:p>
                      <a:r>
                        <a:rPr kumimoji="1" lang="ja-JP" altLang="en-US" sz="900" dirty="0"/>
                        <a:t>宮良クリニック　</a:t>
                      </a:r>
                      <a:r>
                        <a:rPr kumimoji="1" lang="en-US" altLang="ja-JP" sz="900" dirty="0"/>
                        <a:t>098-878-3311</a:t>
                      </a:r>
                      <a:endParaRPr kumimoji="1" lang="ja-JP" altLang="en-US" sz="900" dirty="0"/>
                    </a:p>
                  </a:txBody>
                  <a:tcPr/>
                </a:tc>
                <a:extLst>
                  <a:ext uri="{0D108BD9-81ED-4DB2-BD59-A6C34878D82A}">
                    <a16:rowId xmlns:a16="http://schemas.microsoft.com/office/drawing/2014/main" xmlns="" val="10016"/>
                  </a:ext>
                </a:extLst>
              </a:tr>
            </a:tbl>
          </a:graphicData>
        </a:graphic>
      </p:graphicFrame>
      <p:graphicFrame>
        <p:nvGraphicFramePr>
          <p:cNvPr id="7" name="表 6"/>
          <p:cNvGraphicFramePr>
            <a:graphicFrameLocks noGrp="1"/>
          </p:cNvGraphicFramePr>
          <p:nvPr>
            <p:extLst/>
          </p:nvPr>
        </p:nvGraphicFramePr>
        <p:xfrm>
          <a:off x="234887" y="548680"/>
          <a:ext cx="4012569" cy="941824"/>
        </p:xfrm>
        <a:graphic>
          <a:graphicData uri="http://schemas.openxmlformats.org/drawingml/2006/table">
            <a:tbl>
              <a:tblPr firstRow="1" bandRow="1">
                <a:tableStyleId>{5C22544A-7EE6-4342-B048-85BDC9FD1C3A}</a:tableStyleId>
              </a:tblPr>
              <a:tblGrid>
                <a:gridCol w="1358168">
                  <a:extLst>
                    <a:ext uri="{9D8B030D-6E8A-4147-A177-3AD203B41FA5}">
                      <a16:colId xmlns:a16="http://schemas.microsoft.com/office/drawing/2014/main" xmlns="" val="20000"/>
                    </a:ext>
                  </a:extLst>
                </a:gridCol>
                <a:gridCol w="840842">
                  <a:extLst>
                    <a:ext uri="{9D8B030D-6E8A-4147-A177-3AD203B41FA5}">
                      <a16:colId xmlns:a16="http://schemas.microsoft.com/office/drawing/2014/main" xmlns="" val="20001"/>
                    </a:ext>
                  </a:extLst>
                </a:gridCol>
                <a:gridCol w="1813559">
                  <a:extLst>
                    <a:ext uri="{9D8B030D-6E8A-4147-A177-3AD203B41FA5}">
                      <a16:colId xmlns:a16="http://schemas.microsoft.com/office/drawing/2014/main" xmlns="" val="20002"/>
                    </a:ext>
                  </a:extLst>
                </a:gridCol>
              </a:tblGrid>
              <a:tr h="216024">
                <a:tc>
                  <a:txBody>
                    <a:bodyPr/>
                    <a:lstStyle/>
                    <a:p>
                      <a:r>
                        <a:rPr kumimoji="1" lang="ja-JP" altLang="en-US" sz="1050" dirty="0"/>
                        <a:t>分野（専門看護師）</a:t>
                      </a:r>
                      <a:r>
                        <a:rPr kumimoji="1" lang="ja-JP" altLang="en-US" sz="1050" baseline="30000" dirty="0"/>
                        <a:t>＊</a:t>
                      </a:r>
                    </a:p>
                  </a:txBody>
                  <a:tcPr/>
                </a:tc>
                <a:tc>
                  <a:txBody>
                    <a:bodyPr/>
                    <a:lstStyle/>
                    <a:p>
                      <a:r>
                        <a:rPr kumimoji="1" lang="ja-JP" altLang="en-US" sz="1050" dirty="0"/>
                        <a:t>氏名</a:t>
                      </a:r>
                    </a:p>
                  </a:txBody>
                  <a:tcPr/>
                </a:tc>
                <a:tc>
                  <a:txBody>
                    <a:bodyPr/>
                    <a:lstStyle/>
                    <a:p>
                      <a:r>
                        <a:rPr kumimoji="1" lang="ja-JP" altLang="en-US" sz="1050" dirty="0"/>
                        <a:t>所属先施設名・連絡先</a:t>
                      </a:r>
                    </a:p>
                  </a:txBody>
                  <a:tcPr/>
                </a:tc>
                <a:extLst>
                  <a:ext uri="{0D108BD9-81ED-4DB2-BD59-A6C34878D82A}">
                    <a16:rowId xmlns:a16="http://schemas.microsoft.com/office/drawing/2014/main" xmlns="" val="10000"/>
                  </a:ext>
                </a:extLst>
              </a:tr>
              <a:tr h="324604">
                <a:tc>
                  <a:txBody>
                    <a:bodyPr/>
                    <a:lstStyle/>
                    <a:p>
                      <a:r>
                        <a:rPr kumimoji="1" lang="ja-JP" altLang="en-US" sz="900" dirty="0"/>
                        <a:t>がん看護</a:t>
                      </a:r>
                      <a:r>
                        <a:rPr kumimoji="1" lang="en-US" altLang="ja-JP" sz="900" dirty="0"/>
                        <a:t>(2</a:t>
                      </a:r>
                      <a:r>
                        <a:rPr kumimoji="1" lang="ja-JP" altLang="en-US" sz="900" dirty="0"/>
                        <a:t>人</a:t>
                      </a:r>
                      <a:r>
                        <a:rPr kumimoji="1" lang="en-US" altLang="ja-JP" sz="900" dirty="0"/>
                        <a:t>)</a:t>
                      </a:r>
                      <a:endParaRPr kumimoji="1" lang="ja-JP" altLang="en-US" sz="900" dirty="0"/>
                    </a:p>
                  </a:txBody>
                  <a:tcPr/>
                </a:tc>
                <a:tc>
                  <a:txBody>
                    <a:bodyPr/>
                    <a:lstStyle/>
                    <a:p>
                      <a:r>
                        <a:rPr kumimoji="1" lang="ja-JP" altLang="en-US" sz="900" dirty="0"/>
                        <a:t>吉澤龍太</a:t>
                      </a:r>
                    </a:p>
                  </a:txBody>
                  <a:tcPr/>
                </a:tc>
                <a:tc>
                  <a:txBody>
                    <a:bodyPr/>
                    <a:lstStyle/>
                    <a:p>
                      <a:r>
                        <a:rPr kumimoji="1" lang="ja-JP" altLang="en-US" sz="900" dirty="0"/>
                        <a:t>那覇市立病院　</a:t>
                      </a:r>
                      <a:r>
                        <a:rPr kumimoji="1" lang="en-US" altLang="ja-JP" sz="900" dirty="0"/>
                        <a:t>098-884-5111</a:t>
                      </a:r>
                      <a:endParaRPr kumimoji="1" lang="ja-JP" altLang="en-US" sz="900" dirty="0"/>
                    </a:p>
                  </a:txBody>
                  <a:tcPr/>
                </a:tc>
                <a:extLst>
                  <a:ext uri="{0D108BD9-81ED-4DB2-BD59-A6C34878D82A}">
                    <a16:rowId xmlns:a16="http://schemas.microsoft.com/office/drawing/2014/main" xmlns="" val="10001"/>
                  </a:ext>
                </a:extLst>
              </a:tr>
              <a:tr h="205224">
                <a:tc>
                  <a:txBody>
                    <a:bodyPr/>
                    <a:lstStyle/>
                    <a:p>
                      <a:endParaRPr kumimoji="1" lang="ja-JP" altLang="en-US" sz="900" dirty="0"/>
                    </a:p>
                  </a:txBody>
                  <a:tcPr/>
                </a:tc>
                <a:tc>
                  <a:txBody>
                    <a:bodyPr/>
                    <a:lstStyle/>
                    <a:p>
                      <a:r>
                        <a:rPr kumimoji="1" lang="ja-JP" altLang="en-US" sz="900" dirty="0"/>
                        <a:t>濵田香純</a:t>
                      </a:r>
                    </a:p>
                  </a:txBody>
                  <a:tcPr/>
                </a:tc>
                <a:tc>
                  <a:txBody>
                    <a:bodyPr/>
                    <a:lstStyle/>
                    <a:p>
                      <a:r>
                        <a:rPr kumimoji="1" lang="ja-JP" altLang="en-US" sz="900" dirty="0"/>
                        <a:t>アドベンチストメディカルセンター</a:t>
                      </a:r>
                      <a:endParaRPr kumimoji="1" lang="en-US" altLang="ja-JP" sz="900" dirty="0"/>
                    </a:p>
                    <a:p>
                      <a:r>
                        <a:rPr kumimoji="1" lang="en-US" altLang="ja-JP" sz="900" dirty="0"/>
                        <a:t>098-946-2833</a:t>
                      </a:r>
                      <a:endParaRPr kumimoji="1" lang="ja-JP" altLang="en-US" sz="900" dirty="0"/>
                    </a:p>
                  </a:txBody>
                  <a:tcPr/>
                </a:tc>
                <a:extLst>
                  <a:ext uri="{0D108BD9-81ED-4DB2-BD59-A6C34878D82A}">
                    <a16:rowId xmlns:a16="http://schemas.microsoft.com/office/drawing/2014/main" xmlns="" val="10002"/>
                  </a:ext>
                </a:extLst>
              </a:tr>
            </a:tbl>
          </a:graphicData>
        </a:graphic>
      </p:graphicFrame>
      <p:sp>
        <p:nvSpPr>
          <p:cNvPr id="6" name="角丸四角形吹き出し 5"/>
          <p:cNvSpPr/>
          <p:nvPr/>
        </p:nvSpPr>
        <p:spPr>
          <a:xfrm>
            <a:off x="235391" y="1124744"/>
            <a:ext cx="1296144" cy="576064"/>
          </a:xfrm>
          <a:prstGeom prst="wedgeRoundRectCallout">
            <a:avLst>
              <a:gd name="adj1" fmla="val -40520"/>
              <a:gd name="adj2" fmla="val -75930"/>
              <a:gd name="adj3" fmla="val 16667"/>
            </a:avLst>
          </a:prstGeom>
          <a:solidFill>
            <a:schemeClr val="accent6">
              <a:lumMod val="20000"/>
              <a:lumOff val="80000"/>
            </a:schemeClr>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がん患者の身体的・</a:t>
            </a:r>
            <a:endParaRPr kumimoji="0" lang="en-US" altLang="ja-JP" sz="800" b="0"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精神的苦痛への看護・医療チームメンバーの調整や倫理調整</a:t>
            </a:r>
          </a:p>
        </p:txBody>
      </p:sp>
      <p:sp>
        <p:nvSpPr>
          <p:cNvPr id="8" name="角丸四角形吹き出し 7"/>
          <p:cNvSpPr/>
          <p:nvPr/>
        </p:nvSpPr>
        <p:spPr>
          <a:xfrm>
            <a:off x="243972" y="4725144"/>
            <a:ext cx="1368152" cy="432048"/>
          </a:xfrm>
          <a:prstGeom prst="wedgeRoundRectCallout">
            <a:avLst>
              <a:gd name="adj1" fmla="val -37768"/>
              <a:gd name="adj2" fmla="val 69472"/>
              <a:gd name="adj3" fmla="val 16667"/>
            </a:avLst>
          </a:prstGeom>
          <a:solidFill>
            <a:schemeClr val="accent6">
              <a:lumMod val="20000"/>
              <a:lumOff val="80000"/>
            </a:schemeClr>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がん性疼痛の全人的</a:t>
            </a:r>
            <a:endParaRPr kumimoji="0" lang="en-US" altLang="ja-JP" sz="800" b="0"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ペインアセスメントと</a:t>
            </a:r>
            <a:endParaRPr kumimoji="0" lang="en-US" altLang="ja-JP" sz="800" b="0"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症状マネジメント</a:t>
            </a:r>
            <a:endParaRPr kumimoji="0" lang="en-US" altLang="ja-JP" sz="800" b="0" i="0" u="none" strike="noStrike" kern="0" cap="none" spc="0" normalizeH="0" baseline="0" noProof="0" dirty="0">
              <a:ln>
                <a:noFill/>
              </a:ln>
              <a:solidFill>
                <a:prstClr val="black"/>
              </a:solidFill>
              <a:effectLst/>
              <a:uLnTx/>
              <a:uFillTx/>
            </a:endParaRPr>
          </a:p>
        </p:txBody>
      </p:sp>
      <p:sp>
        <p:nvSpPr>
          <p:cNvPr id="9" name="角丸四角形吹き出し 8"/>
          <p:cNvSpPr/>
          <p:nvPr/>
        </p:nvSpPr>
        <p:spPr>
          <a:xfrm>
            <a:off x="253852" y="6040937"/>
            <a:ext cx="1358272" cy="503936"/>
          </a:xfrm>
          <a:prstGeom prst="wedgeRoundRectCallout">
            <a:avLst>
              <a:gd name="adj1" fmla="val -36766"/>
              <a:gd name="adj2" fmla="val -76754"/>
              <a:gd name="adj3" fmla="val 16667"/>
            </a:avLst>
          </a:prstGeom>
          <a:solidFill>
            <a:schemeClr val="accent6">
              <a:lumMod val="20000"/>
              <a:lumOff val="80000"/>
            </a:schemeClr>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sz="800" b="0" i="0" u="none" strike="noStrike" kern="0" cap="none" spc="0" normalizeH="0" baseline="0" noProof="0" dirty="0">
                <a:ln>
                  <a:noFill/>
                </a:ln>
                <a:solidFill>
                  <a:prstClr val="black"/>
                </a:solidFill>
                <a:effectLst/>
                <a:uLnTx/>
                <a:uFillTx/>
              </a:rPr>
              <a:t> </a:t>
            </a:r>
            <a:r>
              <a:rPr kumimoji="0" lang="ja-JP" altLang="en-US" sz="800" b="0" i="0" u="none" strike="noStrike" kern="0" cap="none" spc="0" normalizeH="0" baseline="0" noProof="0" dirty="0">
                <a:ln>
                  <a:noFill/>
                </a:ln>
                <a:solidFill>
                  <a:prstClr val="black"/>
                </a:solidFill>
                <a:effectLst/>
                <a:uLnTx/>
                <a:uFillTx/>
              </a:rPr>
              <a:t>ボディイメージの変化や治療に伴う症状マネジメントとセルフケア支援</a:t>
            </a:r>
          </a:p>
        </p:txBody>
      </p:sp>
      <p:sp>
        <p:nvSpPr>
          <p:cNvPr id="10" name="角丸四角形吹き出し 9"/>
          <p:cNvSpPr/>
          <p:nvPr/>
        </p:nvSpPr>
        <p:spPr>
          <a:xfrm>
            <a:off x="251520" y="2564904"/>
            <a:ext cx="1368152" cy="648072"/>
          </a:xfrm>
          <a:prstGeom prst="wedgeRoundRectCallout">
            <a:avLst>
              <a:gd name="adj1" fmla="val -37931"/>
              <a:gd name="adj2" fmla="val -68751"/>
              <a:gd name="adj3" fmla="val 16667"/>
            </a:avLst>
          </a:prstGeom>
          <a:solidFill>
            <a:schemeClr val="accent6">
              <a:lumMod val="20000"/>
              <a:lumOff val="80000"/>
            </a:schemeClr>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褥瘡などの創傷管理やストーマ・失禁等の排泄管理、患者・家族の自己管理</a:t>
            </a:r>
            <a:endParaRPr kumimoji="0" lang="en-US" altLang="ja-JP" sz="800" b="0"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およびセルフケア支援</a:t>
            </a:r>
            <a:endParaRPr kumimoji="0" lang="ja-JP" altLang="en-US" sz="700" b="0" i="0" u="none" strike="noStrike" kern="0" cap="none" spc="0" normalizeH="0" baseline="0" noProof="0" dirty="0">
              <a:ln>
                <a:noFill/>
              </a:ln>
              <a:solidFill>
                <a:prstClr val="black"/>
              </a:solidFill>
              <a:effectLst/>
              <a:uLnTx/>
              <a:uFillTx/>
            </a:endParaRPr>
          </a:p>
        </p:txBody>
      </p:sp>
      <p:sp>
        <p:nvSpPr>
          <p:cNvPr id="11" name="角丸四角形吹き出し 10"/>
          <p:cNvSpPr/>
          <p:nvPr/>
        </p:nvSpPr>
        <p:spPr>
          <a:xfrm>
            <a:off x="4427984" y="1124744"/>
            <a:ext cx="1584176" cy="648072"/>
          </a:xfrm>
          <a:prstGeom prst="wedgeRoundRectCallout">
            <a:avLst>
              <a:gd name="adj1" fmla="val -37612"/>
              <a:gd name="adj2" fmla="val -72033"/>
              <a:gd name="adj3" fmla="val 16667"/>
            </a:avLst>
          </a:prstGeom>
          <a:solidFill>
            <a:schemeClr val="accent6">
              <a:lumMod val="20000"/>
              <a:lumOff val="80000"/>
            </a:schemeClr>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身体的苦痛症状のコントロール、患者・家族の意思決定を支えるケア、心理的安寧へのケア</a:t>
            </a:r>
          </a:p>
        </p:txBody>
      </p:sp>
      <p:sp>
        <p:nvSpPr>
          <p:cNvPr id="12" name="角丸四角形吹き出し 11"/>
          <p:cNvSpPr/>
          <p:nvPr/>
        </p:nvSpPr>
        <p:spPr>
          <a:xfrm>
            <a:off x="4454224" y="4014192"/>
            <a:ext cx="1584176" cy="648072"/>
          </a:xfrm>
          <a:prstGeom prst="wedgeRoundRectCallout">
            <a:avLst>
              <a:gd name="adj1" fmla="val -38004"/>
              <a:gd name="adj2" fmla="val -69709"/>
              <a:gd name="adj3" fmla="val 16667"/>
            </a:avLst>
          </a:prstGeom>
          <a:solidFill>
            <a:schemeClr val="accent6">
              <a:lumMod val="20000"/>
              <a:lumOff val="80000"/>
            </a:schemeClr>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治療の意思決定やがん化学療法の投与管理、個別的な症状マネジメントとケア</a:t>
            </a:r>
          </a:p>
        </p:txBody>
      </p:sp>
      <p:sp>
        <p:nvSpPr>
          <p:cNvPr id="14" name="角丸四角形吹き出し 13"/>
          <p:cNvSpPr/>
          <p:nvPr/>
        </p:nvSpPr>
        <p:spPr>
          <a:xfrm>
            <a:off x="4435010" y="5517232"/>
            <a:ext cx="1584176" cy="648072"/>
          </a:xfrm>
          <a:prstGeom prst="wedgeRoundRectCallout">
            <a:avLst>
              <a:gd name="adj1" fmla="val -38283"/>
              <a:gd name="adj2" fmla="val 64141"/>
              <a:gd name="adj3" fmla="val 16667"/>
            </a:avLst>
          </a:prstGeom>
          <a:solidFill>
            <a:schemeClr val="accent6">
              <a:lumMod val="20000"/>
              <a:lumOff val="80000"/>
            </a:schemeClr>
          </a:solidFill>
          <a:ln w="12700">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rPr>
              <a:t>放射線治療計画から副作用を予測し、予防的な観点での適切な症状マネジメントとケア</a:t>
            </a:r>
          </a:p>
        </p:txBody>
      </p:sp>
      <p:sp>
        <p:nvSpPr>
          <p:cNvPr id="3" name="テキスト ボックス 2"/>
          <p:cNvSpPr txBox="1"/>
          <p:nvPr/>
        </p:nvSpPr>
        <p:spPr>
          <a:xfrm>
            <a:off x="1619672" y="1448780"/>
            <a:ext cx="2736304" cy="461665"/>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latin typeface="ＭＳ Ｐゴシック"/>
              </a:rPr>
              <a:t>＊</a:t>
            </a:r>
            <a:r>
              <a:rPr kumimoji="0" lang="zh-TW" altLang="en-US" sz="8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看護系大学院修士課程</a:t>
            </a:r>
            <a:r>
              <a:rPr kumimoji="0" lang="en-US" altLang="ja-JP" sz="8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(2</a:t>
            </a:r>
            <a:r>
              <a:rPr kumimoji="0" lang="ja-JP" altLang="en-US" sz="8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年</a:t>
            </a:r>
            <a:r>
              <a:rPr kumimoji="0" lang="en-US" altLang="ja-JP" sz="8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a:t>
            </a:r>
            <a:r>
              <a:rPr kumimoji="0" lang="ja-JP" altLang="en-US" sz="8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を</a:t>
            </a:r>
            <a:r>
              <a:rPr kumimoji="0" lang="zh-TW" altLang="en-US" sz="8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修了</a:t>
            </a:r>
            <a:r>
              <a:rPr kumimoji="0" lang="ja-JP" altLang="en-US" sz="8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し、認定審査に合格した者。実践・相談・調整・倫理調整・教育・研究の</a:t>
            </a:r>
            <a:r>
              <a:rPr kumimoji="0" lang="en-US" altLang="ja-JP" sz="8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6</a:t>
            </a:r>
            <a:r>
              <a:rPr kumimoji="0" lang="ja-JP" altLang="en-US" sz="800" b="0" i="0" u="none" strike="noStrike" kern="0" cap="none" spc="0" normalizeH="0" baseline="0" noProof="0" dirty="0" err="1">
                <a:ln>
                  <a:noFill/>
                </a:ln>
                <a:solidFill>
                  <a:prstClr val="black"/>
                </a:solidFill>
                <a:effectLst/>
                <a:uLnTx/>
                <a:uFillTx/>
                <a:latin typeface="ＭＳ Ｐゴシック" panose="020B0600070205080204" pitchFamily="50" charset="-128"/>
                <a:ea typeface="ＭＳ Ｐゴシック" panose="020B0600070205080204" pitchFamily="50" charset="-128"/>
              </a:rPr>
              <a:t>つの</a:t>
            </a:r>
            <a:r>
              <a:rPr kumimoji="0" lang="ja-JP" altLang="en-US" sz="800" b="0" i="0" u="none" strike="noStrike" kern="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rPr>
              <a:t>役割を有する。</a:t>
            </a:r>
          </a:p>
        </p:txBody>
      </p:sp>
      <p:sp>
        <p:nvSpPr>
          <p:cNvPr id="13" name="テキスト ボックス 12"/>
          <p:cNvSpPr txBox="1"/>
          <p:nvPr/>
        </p:nvSpPr>
        <p:spPr>
          <a:xfrm>
            <a:off x="1763688" y="6292905"/>
            <a:ext cx="2592288" cy="338554"/>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800" b="0" i="0" u="none" strike="noStrike" kern="0" cap="none" spc="0" normalizeH="0" baseline="0" noProof="0" dirty="0">
                <a:ln>
                  <a:noFill/>
                </a:ln>
                <a:solidFill>
                  <a:prstClr val="black"/>
                </a:solidFill>
                <a:effectLst/>
                <a:uLnTx/>
                <a:uFillTx/>
              </a:rPr>
              <a:t>†</a:t>
            </a:r>
            <a:r>
              <a:rPr kumimoji="0" lang="ja-JP" altLang="en-US" sz="800" b="0" i="0" u="none" strike="noStrike" kern="0" cap="none" spc="0" normalizeH="0" baseline="0" noProof="0" dirty="0">
                <a:ln>
                  <a:noFill/>
                </a:ln>
                <a:solidFill>
                  <a:prstClr val="black"/>
                </a:solidFill>
                <a:effectLst/>
                <a:uLnTx/>
                <a:uFillTx/>
              </a:rPr>
              <a:t>認定看護師教育機関（</a:t>
            </a:r>
            <a:r>
              <a:rPr kumimoji="0" lang="en-US" altLang="ja-JP" sz="800" b="0" i="0" u="none" strike="noStrike" kern="0" cap="none" spc="0" normalizeH="0" baseline="0" noProof="0" dirty="0">
                <a:ln>
                  <a:noFill/>
                </a:ln>
                <a:solidFill>
                  <a:prstClr val="black"/>
                </a:solidFill>
                <a:effectLst/>
                <a:uLnTx/>
                <a:uFillTx/>
              </a:rPr>
              <a:t>6</a:t>
            </a:r>
            <a:r>
              <a:rPr kumimoji="0" lang="ja-JP" altLang="en-US" sz="800" b="0" i="0" u="none" strike="noStrike" kern="0" cap="none" spc="0" normalizeH="0" baseline="0" noProof="0" dirty="0">
                <a:ln>
                  <a:noFill/>
                </a:ln>
                <a:solidFill>
                  <a:prstClr val="black"/>
                </a:solidFill>
                <a:effectLst/>
                <a:uLnTx/>
                <a:uFillTx/>
              </a:rPr>
              <a:t>ヶ月課程）を修了し、認定審査に合格した者。実践・指導・相談の</a:t>
            </a:r>
            <a:r>
              <a:rPr kumimoji="0" lang="en-US" altLang="ja-JP" sz="800" b="0" i="0" u="none" strike="noStrike" kern="0" cap="none" spc="0" normalizeH="0" baseline="0" noProof="0" dirty="0">
                <a:ln>
                  <a:noFill/>
                </a:ln>
                <a:solidFill>
                  <a:prstClr val="black"/>
                </a:solidFill>
                <a:effectLst/>
                <a:uLnTx/>
                <a:uFillTx/>
              </a:rPr>
              <a:t>3</a:t>
            </a:r>
            <a:r>
              <a:rPr kumimoji="0" lang="ja-JP" altLang="en-US" sz="800" b="0" i="0" u="none" strike="noStrike" kern="0" cap="none" spc="0" normalizeH="0" baseline="0" noProof="0" dirty="0" err="1">
                <a:ln>
                  <a:noFill/>
                </a:ln>
                <a:solidFill>
                  <a:prstClr val="black"/>
                </a:solidFill>
                <a:effectLst/>
                <a:uLnTx/>
                <a:uFillTx/>
              </a:rPr>
              <a:t>つの</a:t>
            </a:r>
            <a:r>
              <a:rPr kumimoji="0" lang="ja-JP" altLang="en-US" sz="800" b="0" i="0" u="none" strike="noStrike" kern="0" cap="none" spc="0" normalizeH="0" baseline="0" noProof="0" dirty="0">
                <a:ln>
                  <a:noFill/>
                </a:ln>
                <a:solidFill>
                  <a:prstClr val="black"/>
                </a:solidFill>
                <a:effectLst/>
                <a:uLnTx/>
                <a:uFillTx/>
              </a:rPr>
              <a:t>役割を有する。</a:t>
            </a:r>
          </a:p>
        </p:txBody>
      </p:sp>
      <p:sp>
        <p:nvSpPr>
          <p:cNvPr id="15" name="テキスト ボックス 14"/>
          <p:cNvSpPr txBox="1"/>
          <p:nvPr/>
        </p:nvSpPr>
        <p:spPr>
          <a:xfrm>
            <a:off x="6012160" y="6631459"/>
            <a:ext cx="3231846" cy="230832"/>
          </a:xfrm>
          <a:prstGeom prst="rect">
            <a:avLst/>
          </a:prstGeom>
          <a:noFill/>
        </p:spPr>
        <p:txBody>
          <a:bodyPr wrap="square" rtlCol="0">
            <a:spAutoFit/>
          </a:bodyPr>
          <a:lstStyle/>
          <a:p>
            <a:r>
              <a:rPr kumimoji="1" lang="ja-JP" altLang="en-US" sz="900" dirty="0"/>
              <a:t>日本看護協会のホームページの情報をもとに新たに表を作成</a:t>
            </a:r>
          </a:p>
        </p:txBody>
      </p:sp>
    </p:spTree>
    <p:extLst>
      <p:ext uri="{BB962C8B-B14F-4D97-AF65-F5344CB8AC3E}">
        <p14:creationId xmlns:p14="http://schemas.microsoft.com/office/powerpoint/2010/main" val="3066105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52218" y="115929"/>
            <a:ext cx="6463995" cy="369332"/>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800" b="1" i="0" u="none" strike="noStrike" kern="0" cap="none" spc="0" normalizeH="0" baseline="0" noProof="0" dirty="0">
                <a:ln>
                  <a:noFill/>
                </a:ln>
                <a:solidFill>
                  <a:prstClr val="black"/>
                </a:solidFill>
                <a:effectLst/>
                <a:uLnTx/>
                <a:uFillTx/>
              </a:rPr>
              <a:t>図</a:t>
            </a:r>
            <a:r>
              <a:rPr kumimoji="0" lang="en-US" altLang="ja-JP" sz="1800" b="0" i="0" u="none" strike="noStrike" kern="0" cap="none" spc="0" normalizeH="0" baseline="0" noProof="0" dirty="0">
                <a:ln>
                  <a:noFill/>
                </a:ln>
                <a:solidFill>
                  <a:prstClr val="black"/>
                </a:solidFill>
                <a:effectLst/>
                <a:uLnTx/>
                <a:uFillTx/>
              </a:rPr>
              <a:t>10</a:t>
            </a:r>
            <a:r>
              <a:rPr kumimoji="0" lang="ja-JP" altLang="en-US" sz="1800" b="1" i="0" u="none" strike="noStrike" kern="0" cap="none" spc="0" normalizeH="0" baseline="0" noProof="0" dirty="0">
                <a:ln>
                  <a:noFill/>
                </a:ln>
                <a:solidFill>
                  <a:prstClr val="black"/>
                </a:solidFill>
                <a:effectLst/>
                <a:uLnTx/>
                <a:uFillTx/>
              </a:rPr>
              <a:t>　支援マップ</a:t>
            </a:r>
            <a:r>
              <a:rPr kumimoji="0" lang="en-US" altLang="ja-JP" sz="1800" b="1" i="0" u="none" strike="noStrike" kern="0" cap="none" spc="0" normalizeH="0" baseline="0" noProof="0" dirty="0">
                <a:ln>
                  <a:noFill/>
                </a:ln>
                <a:solidFill>
                  <a:prstClr val="black"/>
                </a:solidFill>
                <a:effectLst/>
                <a:uLnTx/>
                <a:uFillTx/>
              </a:rPr>
              <a:t>(</a:t>
            </a:r>
            <a:r>
              <a:rPr kumimoji="0" lang="ja-JP" altLang="en-US" sz="1800" b="1" i="0" u="none" strike="noStrike" kern="0" cap="none" spc="0" normalizeH="0" baseline="0" noProof="0" dirty="0">
                <a:ln>
                  <a:noFill/>
                </a:ln>
                <a:solidFill>
                  <a:prstClr val="black"/>
                </a:solidFill>
                <a:effectLst/>
                <a:uLnTx/>
                <a:uFillTx/>
              </a:rPr>
              <a:t>最終版</a:t>
            </a:r>
            <a:r>
              <a:rPr kumimoji="0" lang="en-US" altLang="ja-JP" sz="1800" b="1" i="0" u="none" strike="noStrike" kern="0" cap="none" spc="0" normalizeH="0" baseline="0" noProof="0" dirty="0">
                <a:ln>
                  <a:noFill/>
                </a:ln>
                <a:solidFill>
                  <a:prstClr val="black"/>
                </a:solidFill>
                <a:effectLst/>
                <a:uLnTx/>
                <a:uFillTx/>
              </a:rPr>
              <a:t>)</a:t>
            </a:r>
            <a:r>
              <a:rPr kumimoji="0" lang="ja-JP" altLang="en-US" sz="1800" b="1" i="0" u="none" strike="noStrike" kern="0" cap="none" spc="0" normalizeH="0" baseline="0" noProof="0" dirty="0">
                <a:ln>
                  <a:noFill/>
                </a:ln>
                <a:solidFill>
                  <a:prstClr val="black"/>
                </a:solidFill>
                <a:effectLst/>
                <a:uLnTx/>
                <a:uFillTx/>
              </a:rPr>
              <a:t>の案内版</a:t>
            </a:r>
          </a:p>
        </p:txBody>
      </p:sp>
      <p:sp>
        <p:nvSpPr>
          <p:cNvPr id="4" name="角丸四角形 3"/>
          <p:cNvSpPr/>
          <p:nvPr/>
        </p:nvSpPr>
        <p:spPr>
          <a:xfrm>
            <a:off x="195768" y="908720"/>
            <a:ext cx="4952296" cy="3530945"/>
          </a:xfrm>
          <a:prstGeom prst="round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prstClr val="black"/>
                </a:solidFill>
                <a:effectLst/>
                <a:uLnTx/>
                <a:uFillTx/>
              </a:rPr>
              <a:t>1</a:t>
            </a:r>
            <a:r>
              <a:rPr kumimoji="0" lang="ja-JP" altLang="en-US" sz="1200" b="1" i="0" u="none" strike="noStrike" kern="0" cap="none" spc="0" normalizeH="0" baseline="0" noProof="0" dirty="0" err="1">
                <a:ln>
                  <a:noFill/>
                </a:ln>
                <a:solidFill>
                  <a:prstClr val="black"/>
                </a:solidFill>
                <a:effectLst/>
                <a:uLnTx/>
                <a:uFillTx/>
              </a:rPr>
              <a:t>．</a:t>
            </a:r>
            <a:r>
              <a:rPr kumimoji="0" lang="en-US" altLang="ja-JP" sz="1200" b="1" i="0" u="none" strike="noStrike" kern="0" cap="none" spc="0" normalizeH="0" baseline="0" noProof="0" dirty="0">
                <a:ln>
                  <a:noFill/>
                </a:ln>
                <a:solidFill>
                  <a:prstClr val="black"/>
                </a:solidFill>
                <a:effectLst/>
                <a:uLnTx/>
                <a:uFillTx/>
              </a:rPr>
              <a:t>A</a:t>
            </a:r>
            <a:r>
              <a:rPr kumimoji="0" lang="ja-JP" altLang="en-US" sz="1200" b="1" i="0" u="none" strike="noStrike" kern="0" cap="none" spc="0" normalizeH="0" baseline="0" noProof="0" dirty="0">
                <a:ln>
                  <a:noFill/>
                </a:ln>
                <a:solidFill>
                  <a:prstClr val="black"/>
                </a:solidFill>
                <a:effectLst/>
                <a:uLnTx/>
                <a:uFillTx/>
              </a:rPr>
              <a:t>小規模離島</a:t>
            </a:r>
            <a:endParaRPr kumimoji="0" lang="en-US" altLang="ja-JP" sz="12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・診療所・村役場・高齢者福祉センターで可能ながん患者・</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家族への支援</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・がんについての相談窓口の情報など</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prstClr val="black"/>
                </a:solidFill>
                <a:effectLst/>
                <a:uLnTx/>
                <a:uFillTx/>
              </a:rPr>
              <a:t>2</a:t>
            </a:r>
            <a:r>
              <a:rPr kumimoji="0" lang="ja-JP" altLang="en-US" sz="1200" b="1" i="0" u="none" strike="noStrike" kern="0" cap="none" spc="0" normalizeH="0" baseline="0" noProof="0" dirty="0" err="1">
                <a:ln>
                  <a:noFill/>
                </a:ln>
                <a:solidFill>
                  <a:prstClr val="black"/>
                </a:solidFill>
                <a:effectLst/>
                <a:uLnTx/>
                <a:uFillTx/>
              </a:rPr>
              <a:t>．</a:t>
            </a:r>
            <a:r>
              <a:rPr kumimoji="0" lang="en-US" altLang="ja-JP" sz="1200" b="1" i="0" u="none" strike="noStrike" kern="0" cap="none" spc="0" normalizeH="0" baseline="0" noProof="0" dirty="0">
                <a:ln>
                  <a:noFill/>
                </a:ln>
                <a:solidFill>
                  <a:prstClr val="black"/>
                </a:solidFill>
                <a:effectLst/>
                <a:uLnTx/>
                <a:uFillTx/>
              </a:rPr>
              <a:t>B</a:t>
            </a:r>
            <a:r>
              <a:rPr kumimoji="0" lang="ja-JP" altLang="en-US" sz="1200" b="1" i="0" u="none" strike="noStrike" kern="0" cap="none" spc="0" normalizeH="0" baseline="0" noProof="0" dirty="0">
                <a:ln>
                  <a:noFill/>
                </a:ln>
                <a:solidFill>
                  <a:prstClr val="black"/>
                </a:solidFill>
                <a:effectLst/>
                <a:uLnTx/>
                <a:uFillTx/>
              </a:rPr>
              <a:t>中核離島</a:t>
            </a:r>
            <a:endParaRPr kumimoji="0" lang="en-US" altLang="ja-JP" sz="12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a:t>
            </a:r>
            <a:r>
              <a:rPr kumimoji="0" lang="en-US" altLang="ja-JP" sz="1200" b="0" i="0" u="none" strike="noStrike" kern="0" cap="none" spc="0" normalizeH="0" baseline="0" noProof="0" dirty="0">
                <a:ln>
                  <a:noFill/>
                </a:ln>
                <a:solidFill>
                  <a:prstClr val="black"/>
                </a:solidFill>
                <a:effectLst/>
                <a:uLnTx/>
                <a:uFillTx/>
              </a:rPr>
              <a:t>B</a:t>
            </a:r>
            <a:r>
              <a:rPr kumimoji="0" lang="ja-JP" altLang="en-US" sz="1200" b="0" i="0" u="none" strike="noStrike" kern="0" cap="none" spc="0" normalizeH="0" baseline="0" noProof="0" dirty="0">
                <a:ln>
                  <a:noFill/>
                </a:ln>
                <a:solidFill>
                  <a:prstClr val="black"/>
                </a:solidFill>
                <a:effectLst/>
                <a:uLnTx/>
                <a:uFillTx/>
              </a:rPr>
              <a:t>病院・</a:t>
            </a:r>
            <a:r>
              <a:rPr kumimoji="0" lang="en-US" altLang="ja-JP" sz="1200" b="0" i="0" u="none" strike="noStrike" kern="0" cap="none" spc="0" normalizeH="0" baseline="0" noProof="0" dirty="0">
                <a:ln>
                  <a:noFill/>
                </a:ln>
                <a:solidFill>
                  <a:prstClr val="black"/>
                </a:solidFill>
                <a:effectLst/>
                <a:uLnTx/>
                <a:uFillTx/>
              </a:rPr>
              <a:t>C</a:t>
            </a:r>
            <a:r>
              <a:rPr kumimoji="0" lang="ja-JP" altLang="en-US" sz="1200" b="0" i="0" u="none" strike="noStrike" kern="0" cap="none" spc="0" normalizeH="0" baseline="0" noProof="0" dirty="0">
                <a:ln>
                  <a:noFill/>
                </a:ln>
                <a:solidFill>
                  <a:prstClr val="black"/>
                </a:solidFill>
                <a:effectLst/>
                <a:uLnTx/>
                <a:uFillTx/>
              </a:rPr>
              <a:t>病院や</a:t>
            </a:r>
            <a:r>
              <a:rPr kumimoji="0" lang="en-US" altLang="ja-JP" sz="1200" b="0" i="0" u="none" strike="noStrike" kern="0" cap="none" spc="0" normalizeH="0" baseline="0" noProof="0" dirty="0">
                <a:ln>
                  <a:noFill/>
                </a:ln>
                <a:solidFill>
                  <a:prstClr val="black"/>
                </a:solidFill>
                <a:effectLst/>
                <a:uLnTx/>
                <a:uFillTx/>
              </a:rPr>
              <a:t>B</a:t>
            </a:r>
            <a:r>
              <a:rPr kumimoji="0" lang="ja-JP" altLang="en-US" sz="1200" b="0" i="0" u="none" strike="noStrike" kern="0" cap="none" spc="0" normalizeH="0" baseline="0" noProof="0" dirty="0">
                <a:ln>
                  <a:noFill/>
                </a:ln>
                <a:solidFill>
                  <a:prstClr val="black"/>
                </a:solidFill>
                <a:effectLst/>
                <a:uLnTx/>
                <a:uFillTx/>
              </a:rPr>
              <a:t>市役所で可能ながん患者・家族への支援</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a:t>
            </a:r>
            <a:r>
              <a:rPr kumimoji="0" lang="en-US" altLang="ja-JP" sz="1200" b="0" i="0" u="none" strike="noStrike" kern="0" cap="none" spc="0" normalizeH="0" baseline="0" noProof="0" dirty="0">
                <a:ln>
                  <a:noFill/>
                </a:ln>
                <a:solidFill>
                  <a:prstClr val="black"/>
                </a:solidFill>
                <a:effectLst/>
                <a:uLnTx/>
                <a:uFillTx/>
              </a:rPr>
              <a:t>B</a:t>
            </a:r>
            <a:r>
              <a:rPr kumimoji="0" lang="ja-JP" altLang="en-US" sz="1200" b="0" i="0" u="none" strike="noStrike" kern="0" cap="none" spc="0" normalizeH="0" baseline="0" noProof="0" dirty="0">
                <a:ln>
                  <a:noFill/>
                </a:ln>
                <a:solidFill>
                  <a:prstClr val="black"/>
                </a:solidFill>
                <a:effectLst/>
                <a:uLnTx/>
                <a:uFillTx/>
              </a:rPr>
              <a:t>中核離島にある患者会や患者サロンの情報など</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prstClr val="black"/>
                </a:solidFill>
                <a:effectLst/>
                <a:uLnTx/>
                <a:uFillTx/>
              </a:rPr>
              <a:t>3</a:t>
            </a:r>
            <a:r>
              <a:rPr kumimoji="0" lang="ja-JP" altLang="en-US" sz="1200" b="1" i="0" u="none" strike="noStrike" kern="0" cap="none" spc="0" normalizeH="0" baseline="0" noProof="0" dirty="0" err="1">
                <a:ln>
                  <a:noFill/>
                </a:ln>
                <a:solidFill>
                  <a:prstClr val="black"/>
                </a:solidFill>
                <a:effectLst/>
                <a:uLnTx/>
                <a:uFillTx/>
              </a:rPr>
              <a:t>．</a:t>
            </a:r>
            <a:r>
              <a:rPr kumimoji="0" lang="ja-JP" altLang="en-US" sz="1200" b="1" i="0" u="none" strike="noStrike" kern="0" cap="none" spc="0" normalizeH="0" baseline="0" noProof="0" dirty="0">
                <a:ln>
                  <a:noFill/>
                </a:ln>
                <a:solidFill>
                  <a:prstClr val="black"/>
                </a:solidFill>
                <a:effectLst/>
                <a:uLnTx/>
                <a:uFillTx/>
              </a:rPr>
              <a:t>沖縄本島①</a:t>
            </a:r>
            <a:endParaRPr kumimoji="0" lang="en-US" altLang="ja-JP" sz="12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・主ながん対応病院の特徴や緩和ケア病棟を有する施設</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・がん相談支援センタ－の連絡先</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・離島がん患者への助成についての情報など</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prstClr val="black"/>
                </a:solidFill>
                <a:effectLst/>
                <a:uLnTx/>
                <a:uFillTx/>
              </a:rPr>
              <a:t>4</a:t>
            </a:r>
            <a:r>
              <a:rPr kumimoji="0" lang="ja-JP" altLang="en-US" sz="1200" b="1" i="0" u="none" strike="noStrike" kern="0" cap="none" spc="0" normalizeH="0" baseline="0" noProof="0" dirty="0" err="1">
                <a:ln>
                  <a:noFill/>
                </a:ln>
                <a:solidFill>
                  <a:prstClr val="black"/>
                </a:solidFill>
                <a:effectLst/>
                <a:uLnTx/>
                <a:uFillTx/>
              </a:rPr>
              <a:t>．</a:t>
            </a:r>
            <a:r>
              <a:rPr kumimoji="0" lang="ja-JP" altLang="en-US" sz="1200" b="1" i="0" u="none" strike="noStrike" kern="0" cap="none" spc="0" normalizeH="0" baseline="0" noProof="0" dirty="0">
                <a:ln>
                  <a:noFill/>
                </a:ln>
                <a:solidFill>
                  <a:prstClr val="black"/>
                </a:solidFill>
                <a:effectLst/>
                <a:uLnTx/>
                <a:uFillTx/>
              </a:rPr>
              <a:t>沖縄本島②</a:t>
            </a:r>
            <a:endParaRPr kumimoji="0" lang="en-US" altLang="ja-JP" sz="12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・セカンドオピニオンを実施している施設</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・那覇空港から主な病院までのアクセス方法や所要時間など</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1" i="0" u="none" strike="noStrike" kern="0" cap="none" spc="0" normalizeH="0" baseline="0" noProof="0" dirty="0">
                <a:ln>
                  <a:noFill/>
                </a:ln>
                <a:solidFill>
                  <a:prstClr val="black"/>
                </a:solidFill>
                <a:effectLst/>
                <a:uLnTx/>
                <a:uFillTx/>
              </a:rPr>
              <a:t>5</a:t>
            </a:r>
            <a:r>
              <a:rPr kumimoji="0" lang="ja-JP" altLang="en-US" sz="1200" b="1" i="0" u="none" strike="noStrike" kern="0" cap="none" spc="0" normalizeH="0" baseline="0" noProof="0" dirty="0" err="1">
                <a:ln>
                  <a:noFill/>
                </a:ln>
                <a:solidFill>
                  <a:prstClr val="black"/>
                </a:solidFill>
                <a:effectLst/>
                <a:uLnTx/>
                <a:uFillTx/>
              </a:rPr>
              <a:t>．</a:t>
            </a:r>
            <a:r>
              <a:rPr kumimoji="0" lang="ja-JP" altLang="en-US" sz="1200" b="1" i="0" u="none" strike="noStrike" kern="0" cap="none" spc="0" normalizeH="0" baseline="0" noProof="0" dirty="0">
                <a:ln>
                  <a:noFill/>
                </a:ln>
                <a:solidFill>
                  <a:prstClr val="black"/>
                </a:solidFill>
                <a:effectLst/>
                <a:uLnTx/>
                <a:uFillTx/>
              </a:rPr>
              <a:t>沖縄本島の患者会一覧</a:t>
            </a:r>
            <a:endParaRPr kumimoji="0" lang="en-US" altLang="ja-JP" sz="1200" b="1"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・沖縄本島にあるがんに関する患者会名と活動場所、連絡先</a:t>
            </a:r>
            <a:endParaRPr kumimoji="0" lang="en-US" altLang="ja-JP" sz="1200" b="0" i="0" u="none" strike="noStrike" kern="0" cap="none" spc="0" normalizeH="0" baseline="0" noProof="0" dirty="0">
              <a:ln>
                <a:noFill/>
              </a:ln>
              <a:solidFill>
                <a:prstClr val="black"/>
              </a:solidFill>
              <a:effectLst/>
              <a:uLnTx/>
              <a:uFillTx/>
            </a:endParaRPr>
          </a:p>
        </p:txBody>
      </p:sp>
      <p:sp>
        <p:nvSpPr>
          <p:cNvPr id="3" name="正方形/長方形 2"/>
          <p:cNvSpPr/>
          <p:nvPr/>
        </p:nvSpPr>
        <p:spPr>
          <a:xfrm>
            <a:off x="191088" y="573241"/>
            <a:ext cx="3093128" cy="465672"/>
          </a:xfrm>
          <a:prstGeom prst="rect">
            <a:avLst/>
          </a:prstGeom>
          <a:solidFill>
            <a:schemeClr val="bg2">
              <a:lumMod val="9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rPr>
              <a:t>がん患者・家族支援マップの主な内容</a:t>
            </a:r>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99992" y="95668"/>
            <a:ext cx="4550750" cy="3413062"/>
          </a:xfrm>
          <a:prstGeom prst="rect">
            <a:avLst/>
          </a:prstGeom>
          <a:noFill/>
          <a:ln w="63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角丸四角形 5"/>
          <p:cNvSpPr/>
          <p:nvPr/>
        </p:nvSpPr>
        <p:spPr>
          <a:xfrm>
            <a:off x="203182" y="4869160"/>
            <a:ext cx="6169018" cy="1800200"/>
          </a:xfrm>
          <a:prstGeom prst="round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prstClr val="black"/>
                </a:solidFill>
                <a:effectLst/>
                <a:uLnTx/>
                <a:uFillTx/>
              </a:rPr>
              <a:t>1</a:t>
            </a:r>
            <a:r>
              <a:rPr kumimoji="0" lang="ja-JP" altLang="en-US" sz="1200" b="0" i="0" u="none" strike="noStrike" kern="0" cap="none" spc="0" normalizeH="0" baseline="0" noProof="0" dirty="0" err="1">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下記のホームページにアクセスしダウンロードする</a:t>
            </a:r>
            <a:endParaRPr kumimoji="0" lang="en-US" altLang="ja-JP" sz="12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a:t>
            </a:r>
            <a:r>
              <a:rPr kumimoji="0" lang="en-US" altLang="ja-JP" sz="1200" b="0" i="0" u="none" strike="noStrike" kern="0" cap="none" spc="0" normalizeH="0" baseline="0" noProof="0" dirty="0">
                <a:ln>
                  <a:noFill/>
                </a:ln>
                <a:solidFill>
                  <a:prstClr val="black"/>
                </a:solidFill>
                <a:effectLst/>
                <a:uLnTx/>
                <a:uFillTx/>
              </a:rPr>
              <a:t>URL:http://…</a:t>
            </a:r>
          </a:p>
          <a:p>
            <a:pPr marL="0" marR="0" lvl="0" indent="0" defTabSz="914400" eaLnBrk="1" fontAlgn="auto" latinLnBrk="0" hangingPunct="1">
              <a:lnSpc>
                <a:spcPct val="100000"/>
              </a:lnSpc>
              <a:spcBef>
                <a:spcPts val="0"/>
              </a:spcBef>
              <a:spcAft>
                <a:spcPts val="0"/>
              </a:spcAft>
              <a:buClrTx/>
              <a:buSzTx/>
              <a:buFontTx/>
              <a:buNone/>
              <a:tabLst/>
              <a:defRPr/>
            </a:pPr>
            <a:r>
              <a:rPr kumimoji="0" lang="en-US" altLang="ja-JP" sz="1200" b="0" i="0" u="none" strike="noStrike" kern="0" cap="none" spc="0" normalizeH="0" baseline="0" noProof="0" dirty="0">
                <a:ln>
                  <a:noFill/>
                </a:ln>
                <a:solidFill>
                  <a:prstClr val="black"/>
                </a:solidFill>
                <a:effectLst/>
                <a:uLnTx/>
                <a:uFillTx/>
              </a:rPr>
              <a:t>2</a:t>
            </a:r>
            <a:r>
              <a:rPr kumimoji="0" lang="ja-JP" altLang="en-US" sz="1200" b="0" i="0" u="none" strike="noStrike" kern="0" cap="none" spc="0" normalizeH="0" baseline="0" noProof="0" dirty="0" err="1">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設置してある場所</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ご自由にお持ち帰り・またはお問い合わせ下さい</a:t>
            </a:r>
            <a:r>
              <a:rPr kumimoji="0" lang="en-US" altLang="ja-JP" sz="12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a:t>
            </a:r>
            <a:r>
              <a:rPr kumimoji="0" lang="en-US" altLang="ja-JP" sz="1200" b="0" i="0" u="none" strike="noStrike" kern="0" cap="none" spc="0" normalizeH="0" baseline="0" noProof="0" dirty="0">
                <a:ln>
                  <a:noFill/>
                </a:ln>
                <a:solidFill>
                  <a:prstClr val="black"/>
                </a:solidFill>
                <a:effectLst/>
                <a:uLnTx/>
                <a:uFillTx/>
              </a:rPr>
              <a:t>A</a:t>
            </a:r>
            <a:r>
              <a:rPr kumimoji="0" lang="ja-JP" altLang="en-US" sz="1200" b="0" i="0" u="none" strike="noStrike" kern="0" cap="none" spc="0" normalizeH="0" baseline="0" noProof="0" dirty="0">
                <a:ln>
                  <a:noFill/>
                </a:ln>
                <a:solidFill>
                  <a:prstClr val="black"/>
                </a:solidFill>
                <a:effectLst/>
                <a:uLnTx/>
                <a:uFillTx/>
              </a:rPr>
              <a:t>小規模離島</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診療所：</a:t>
            </a:r>
            <a:r>
              <a:rPr kumimoji="0" lang="en-US" altLang="ja-JP" sz="1200" b="0" i="0" u="none" strike="noStrike" kern="0" cap="none" spc="0" normalizeH="0" baseline="0" noProof="0" dirty="0">
                <a:ln>
                  <a:noFill/>
                </a:ln>
                <a:solidFill>
                  <a:prstClr val="black"/>
                </a:solidFill>
                <a:effectLst/>
                <a:uLnTx/>
                <a:uFillTx/>
              </a:rPr>
              <a:t>098</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○○、村役場：</a:t>
            </a:r>
            <a:r>
              <a:rPr kumimoji="0" lang="en-US" altLang="ja-JP" sz="1200" b="0" i="0" u="none" strike="noStrike" kern="0" cap="none" spc="0" normalizeH="0" baseline="0" noProof="0" dirty="0">
                <a:ln>
                  <a:noFill/>
                </a:ln>
                <a:solidFill>
                  <a:prstClr val="black"/>
                </a:solidFill>
                <a:effectLst/>
                <a:uLnTx/>
                <a:uFillTx/>
              </a:rPr>
              <a:t>098</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△△、公民館：</a:t>
            </a:r>
            <a:r>
              <a:rPr kumimoji="0" lang="en-US" altLang="ja-JP" sz="1200" b="0" i="0" u="none" strike="noStrike" kern="0" cap="none" spc="0" normalizeH="0" baseline="0" noProof="0" dirty="0">
                <a:ln>
                  <a:noFill/>
                </a:ln>
                <a:solidFill>
                  <a:prstClr val="black"/>
                </a:solidFill>
                <a:effectLst/>
                <a:uLnTx/>
                <a:uFillTx/>
              </a:rPr>
              <a:t>098</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a:t>
            </a:r>
            <a:r>
              <a:rPr kumimoji="0" lang="en-US" altLang="ja-JP" sz="1200" b="0" i="0" u="none" strike="noStrike" kern="0" cap="none" spc="0" normalizeH="0" baseline="0" noProof="0" dirty="0">
                <a:ln>
                  <a:noFill/>
                </a:ln>
                <a:solidFill>
                  <a:prstClr val="black"/>
                </a:solidFill>
                <a:effectLst/>
                <a:uLnTx/>
                <a:uFillTx/>
              </a:rPr>
              <a:t>B</a:t>
            </a:r>
            <a:r>
              <a:rPr kumimoji="0" lang="ja-JP" altLang="en-US" sz="1200" b="0" i="0" u="none" strike="noStrike" kern="0" cap="none" spc="0" normalizeH="0" baseline="0" noProof="0" dirty="0">
                <a:ln>
                  <a:noFill/>
                </a:ln>
                <a:solidFill>
                  <a:prstClr val="black"/>
                </a:solidFill>
                <a:effectLst/>
                <a:uLnTx/>
                <a:uFillTx/>
              </a:rPr>
              <a:t>中核離島</a:t>
            </a:r>
            <a:r>
              <a:rPr kumimoji="0" lang="en-US" altLang="ja-JP" sz="1200" b="0" i="0" u="none" strike="noStrike" kern="0" cap="none" spc="0" normalizeH="0" baseline="0" noProof="0" dirty="0">
                <a:ln>
                  <a:noFill/>
                </a:ln>
                <a:solidFill>
                  <a:prstClr val="black"/>
                </a:solidFill>
                <a:effectLst/>
                <a:uLnTx/>
                <a:uFillTx/>
              </a:rPr>
              <a:t>(B</a:t>
            </a:r>
            <a:r>
              <a:rPr kumimoji="0" lang="ja-JP" altLang="en-US" sz="1200" b="0" i="0" u="none" strike="noStrike" kern="0" cap="none" spc="0" normalizeH="0" baseline="0" noProof="0" dirty="0">
                <a:ln>
                  <a:noFill/>
                </a:ln>
                <a:solidFill>
                  <a:prstClr val="black"/>
                </a:solidFill>
                <a:effectLst/>
                <a:uLnTx/>
                <a:uFillTx/>
              </a:rPr>
              <a:t>病院：</a:t>
            </a:r>
            <a:r>
              <a:rPr kumimoji="0" lang="en-US" altLang="ja-JP" sz="1200" b="0" i="0" u="none" strike="noStrike" kern="0" cap="none" spc="0" normalizeH="0" baseline="0" noProof="0" dirty="0">
                <a:ln>
                  <a:noFill/>
                </a:ln>
                <a:solidFill>
                  <a:prstClr val="black"/>
                </a:solidFill>
                <a:effectLst/>
                <a:uLnTx/>
                <a:uFillTx/>
              </a:rPr>
              <a:t>098</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○○、市役所：</a:t>
            </a:r>
            <a:r>
              <a:rPr kumimoji="0" lang="en-US" altLang="ja-JP" sz="1200" b="0" i="0" u="none" strike="noStrike" kern="0" cap="none" spc="0" normalizeH="0" baseline="0" noProof="0" dirty="0">
                <a:ln>
                  <a:noFill/>
                </a:ln>
                <a:solidFill>
                  <a:prstClr val="black"/>
                </a:solidFill>
                <a:effectLst/>
                <a:uLnTx/>
                <a:uFillTx/>
              </a:rPr>
              <a:t>098</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err="1">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患者支援団体</a:t>
            </a:r>
            <a:r>
              <a:rPr kumimoji="0" lang="en-US" altLang="ja-JP" sz="1200" b="0" i="0" u="none" strike="noStrike" kern="0" cap="none" spc="0" normalizeH="0" baseline="0" noProof="0" dirty="0">
                <a:ln>
                  <a:noFill/>
                </a:ln>
                <a:solidFill>
                  <a:prstClr val="black"/>
                </a:solidFill>
                <a:effectLst/>
                <a:uLnTx/>
                <a:uFillTx/>
              </a:rPr>
              <a:t>(090-</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　　沖縄本島</a:t>
            </a:r>
            <a:r>
              <a:rPr kumimoji="0" lang="en-US" altLang="ja-JP" sz="1200" b="0" i="0" u="none" strike="noStrike" kern="0" cap="none" spc="0" normalizeH="0" baseline="0" noProof="0" dirty="0">
                <a:ln>
                  <a:noFill/>
                </a:ln>
                <a:solidFill>
                  <a:prstClr val="black"/>
                </a:solidFill>
                <a:effectLst/>
                <a:uLnTx/>
                <a:uFillTx/>
              </a:rPr>
              <a:t>(</a:t>
            </a:r>
            <a:r>
              <a:rPr kumimoji="0" lang="ja-JP" altLang="en-US" sz="1200" b="0" i="0" u="none" strike="noStrike" kern="0" cap="none" spc="0" normalizeH="0" baseline="0" noProof="0" dirty="0">
                <a:ln>
                  <a:noFill/>
                </a:ln>
                <a:solidFill>
                  <a:prstClr val="black"/>
                </a:solidFill>
                <a:effectLst/>
                <a:uLnTx/>
                <a:uFillTx/>
              </a:rPr>
              <a:t>Ｄ病院：</a:t>
            </a:r>
            <a:r>
              <a:rPr kumimoji="0" lang="en-US" altLang="ja-JP" sz="1200" b="0" i="0" u="none" strike="noStrike" kern="0" cap="none" spc="0" normalizeH="0" baseline="0" noProof="0" dirty="0">
                <a:ln>
                  <a:noFill/>
                </a:ln>
                <a:solidFill>
                  <a:prstClr val="black"/>
                </a:solidFill>
                <a:effectLst/>
                <a:uLnTx/>
                <a:uFillTx/>
              </a:rPr>
              <a:t>098-</a:t>
            </a:r>
            <a:r>
              <a:rPr kumimoji="0" lang="ja-JP" altLang="en-US" sz="1200" b="0" i="0" u="none" strike="noStrike" kern="0" cap="none" spc="0" normalizeH="0" baseline="0" noProof="0" dirty="0">
                <a:ln>
                  <a:noFill/>
                </a:ln>
                <a:solidFill>
                  <a:prstClr val="black"/>
                </a:solidFill>
                <a:effectLst/>
                <a:uLnTx/>
                <a:uFillTx/>
              </a:rPr>
              <a:t>○○、Ｅ病院：</a:t>
            </a:r>
            <a:r>
              <a:rPr kumimoji="0" lang="en-US" altLang="ja-JP" sz="1200" b="0" i="0" u="none" strike="noStrike" kern="0" cap="none" spc="0" normalizeH="0" baseline="0" noProof="0" dirty="0">
                <a:ln>
                  <a:noFill/>
                </a:ln>
                <a:solidFill>
                  <a:prstClr val="black"/>
                </a:solidFill>
                <a:effectLst/>
                <a:uLnTx/>
                <a:uFillTx/>
              </a:rPr>
              <a:t>098-</a:t>
            </a:r>
            <a:r>
              <a:rPr kumimoji="0" lang="ja-JP" altLang="en-US" sz="1200" b="0" i="0" u="none" strike="noStrike" kern="0" cap="none" spc="0" normalizeH="0" baseline="0" noProof="0" dirty="0">
                <a:ln>
                  <a:noFill/>
                </a:ln>
                <a:solidFill>
                  <a:prstClr val="black"/>
                </a:solidFill>
                <a:effectLst/>
                <a:uLnTx/>
                <a:uFillTx/>
              </a:rPr>
              <a:t>△△、Ｆ病院：</a:t>
            </a:r>
            <a:r>
              <a:rPr kumimoji="0" lang="en-US" altLang="ja-JP" sz="1200" b="0" i="0" u="none" strike="noStrike" kern="0" cap="none" spc="0" normalizeH="0" baseline="0" noProof="0" dirty="0">
                <a:ln>
                  <a:noFill/>
                </a:ln>
                <a:solidFill>
                  <a:prstClr val="black"/>
                </a:solidFill>
                <a:effectLst/>
                <a:uLnTx/>
                <a:uFillTx/>
              </a:rPr>
              <a:t>098-</a:t>
            </a:r>
            <a:r>
              <a:rPr kumimoji="0" lang="ja-JP" altLang="en-US" sz="1200" b="0" i="0" u="none" strike="noStrike" kern="0" cap="none" spc="0" normalizeH="0" baseline="0" noProof="0" dirty="0">
                <a:ln>
                  <a:noFill/>
                </a:ln>
                <a:solidFill>
                  <a:prstClr val="black"/>
                </a:solidFill>
                <a:effectLst/>
                <a:uLnTx/>
                <a:uFillTx/>
              </a:rPr>
              <a:t>□□</a:t>
            </a:r>
            <a:r>
              <a:rPr kumimoji="0" lang="en-US" altLang="ja-JP" sz="1200" b="0" i="0" u="none" strike="noStrike" kern="0" cap="none" spc="0" normalizeH="0" baseline="0" noProof="0" dirty="0">
                <a:ln>
                  <a:noFill/>
                </a:ln>
                <a:solidFill>
                  <a:prstClr val="black"/>
                </a:solidFill>
                <a:effectLst/>
                <a:uLnTx/>
                <a:uFillTx/>
              </a:rPr>
              <a:t>)</a:t>
            </a:r>
          </a:p>
        </p:txBody>
      </p:sp>
      <p:sp>
        <p:nvSpPr>
          <p:cNvPr id="5" name="正方形/長方形 4"/>
          <p:cNvSpPr/>
          <p:nvPr/>
        </p:nvSpPr>
        <p:spPr>
          <a:xfrm>
            <a:off x="195768" y="4509120"/>
            <a:ext cx="1944216" cy="432048"/>
          </a:xfrm>
          <a:prstGeom prst="rect">
            <a:avLst/>
          </a:prstGeom>
          <a:solidFill>
            <a:schemeClr val="bg2">
              <a:lumMod val="90000"/>
            </a:schemeClr>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rPr>
              <a:t>支援マップの入手方法</a:t>
            </a:r>
          </a:p>
        </p:txBody>
      </p:sp>
      <p:sp>
        <p:nvSpPr>
          <p:cNvPr id="7" name="雲形吹き出し 6"/>
          <p:cNvSpPr/>
          <p:nvPr/>
        </p:nvSpPr>
        <p:spPr>
          <a:xfrm>
            <a:off x="5064748" y="3789040"/>
            <a:ext cx="3936507" cy="1637364"/>
          </a:xfrm>
          <a:prstGeom prst="cloudCallout">
            <a:avLst>
              <a:gd name="adj1" fmla="val -43870"/>
              <a:gd name="adj2" fmla="val 60887"/>
            </a:avLst>
          </a:prstGeom>
          <a:solidFill>
            <a:schemeClr val="bg2"/>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300" b="1" i="0" u="none" strike="noStrike" kern="0" cap="none" spc="0" normalizeH="0" baseline="0" noProof="0" dirty="0">
                <a:ln>
                  <a:noFill/>
                </a:ln>
                <a:solidFill>
                  <a:prstClr val="black"/>
                </a:solidFill>
                <a:effectLst/>
                <a:uLnTx/>
                <a:uFillTx/>
              </a:rPr>
              <a:t>支援マップは無料です。</a:t>
            </a:r>
            <a:endParaRPr kumimoji="0" lang="en-US" altLang="ja-JP" sz="13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300" b="1" i="0" u="none" strike="noStrike" kern="0" cap="none" spc="0" normalizeH="0" baseline="0" noProof="0" dirty="0">
                <a:ln>
                  <a:noFill/>
                </a:ln>
                <a:solidFill>
                  <a:prstClr val="black"/>
                </a:solidFill>
                <a:effectLst/>
                <a:uLnTx/>
                <a:uFillTx/>
              </a:rPr>
              <a:t>個人情報・秘密は厳守いたします。</a:t>
            </a:r>
            <a:endParaRPr kumimoji="0" lang="en-US" altLang="ja-JP" sz="1300" b="1" i="0" u="none" strike="noStrike" kern="0" cap="none" spc="0" normalizeH="0" baseline="0" noProof="0" dirty="0">
              <a:ln>
                <a:noFill/>
              </a:ln>
              <a:solidFill>
                <a:prstClr val="black"/>
              </a:solidFill>
              <a:effectLst/>
              <a:uLnTx/>
              <a:uFillTx/>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300" b="1" i="0" u="none" strike="noStrike" kern="0" cap="none" spc="0" normalizeH="0" baseline="0" noProof="0" dirty="0">
                <a:ln>
                  <a:noFill/>
                </a:ln>
                <a:solidFill>
                  <a:prstClr val="black"/>
                </a:solidFill>
                <a:effectLst/>
                <a:uLnTx/>
                <a:uFillTx/>
              </a:rPr>
              <a:t>お気軽にお問い合わせ下さい。</a:t>
            </a:r>
          </a:p>
        </p:txBody>
      </p:sp>
      <p:sp>
        <p:nvSpPr>
          <p:cNvPr id="8" name="テキスト ボックス 7"/>
          <p:cNvSpPr txBox="1"/>
          <p:nvPr/>
        </p:nvSpPr>
        <p:spPr>
          <a:xfrm>
            <a:off x="7453187" y="3508730"/>
            <a:ext cx="1531786" cy="276999"/>
          </a:xfrm>
          <a:prstGeom prst="rect">
            <a:avLst/>
          </a:prstGeom>
          <a:noFill/>
        </p:spPr>
        <p:txBody>
          <a:bodyPr wrap="square"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black"/>
                </a:solidFill>
                <a:effectLst/>
                <a:uLnTx/>
                <a:uFillTx/>
              </a:rPr>
              <a:t>支援マップの一例</a:t>
            </a:r>
          </a:p>
        </p:txBody>
      </p:sp>
      <p:sp>
        <p:nvSpPr>
          <p:cNvPr id="9" name="テキスト ボックス 8"/>
          <p:cNvSpPr txBox="1"/>
          <p:nvPr/>
        </p:nvSpPr>
        <p:spPr>
          <a:xfrm>
            <a:off x="6588224" y="6021288"/>
            <a:ext cx="2396749" cy="707886"/>
          </a:xfrm>
          <a:prstGeom prst="rect">
            <a:avLst/>
          </a:prstGeom>
          <a:noFill/>
          <a:ln w="6350">
            <a:solidFill>
              <a:schemeClr val="tx1"/>
            </a:solid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支援マップ作成者：森彩乃</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連絡先</a:t>
            </a:r>
            <a:r>
              <a:rPr kumimoji="0" lang="en-US" altLang="ja-JP" sz="1000" b="0" i="0" u="none" strike="noStrike" kern="0" cap="none" spc="0" normalizeH="0" baseline="0" noProof="0" dirty="0">
                <a:ln>
                  <a:noFill/>
                </a:ln>
                <a:solidFill>
                  <a:prstClr val="black"/>
                </a:solidFill>
                <a:effectLst/>
                <a:uLnTx/>
                <a:uFillTx/>
              </a:rPr>
              <a:t>(</a:t>
            </a:r>
            <a:r>
              <a:rPr kumimoji="0" lang="ja-JP" altLang="en-US" sz="1000" b="0" i="0" u="none" strike="noStrike" kern="0" cap="none" spc="0" normalizeH="0" baseline="0" noProof="0" dirty="0">
                <a:ln>
                  <a:noFill/>
                </a:ln>
                <a:solidFill>
                  <a:prstClr val="black"/>
                </a:solidFill>
                <a:effectLst/>
                <a:uLnTx/>
                <a:uFillTx/>
              </a:rPr>
              <a:t>メールアドレス</a:t>
            </a:r>
            <a:r>
              <a:rPr kumimoji="0" lang="en-US" altLang="ja-JP" sz="1000" b="0" i="0" u="none" strike="noStrike" kern="0" cap="none" spc="0" normalizeH="0" baseline="0" noProof="0" dirty="0">
                <a:ln>
                  <a:noFill/>
                </a:ln>
                <a:solidFill>
                  <a:prstClr val="black"/>
                </a:solidFill>
                <a:effectLst/>
                <a:uLnTx/>
                <a:uFillTx/>
              </a:rPr>
              <a:t>)</a:t>
            </a: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しまナース</a:t>
            </a:r>
            <a:endParaRPr kumimoji="0" lang="en-US" altLang="ja-JP" sz="1000" b="0" i="0" u="none" strike="noStrike" kern="0" cap="none" spc="0" normalizeH="0" baseline="0" noProof="0" dirty="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000" b="0" i="0" u="none" strike="noStrike" kern="0" cap="none" spc="0" normalizeH="0" baseline="0" noProof="0" dirty="0">
                <a:ln>
                  <a:noFill/>
                </a:ln>
                <a:solidFill>
                  <a:prstClr val="black"/>
                </a:solidFill>
                <a:effectLst/>
                <a:uLnTx/>
                <a:uFillTx/>
              </a:rPr>
              <a:t>　連絡先：</a:t>
            </a:r>
            <a:r>
              <a:rPr kumimoji="0" lang="en-US" altLang="ja-JP" sz="1000" b="0" i="0" u="none" strike="noStrike" kern="0" cap="none" spc="0" normalizeH="0" baseline="0" noProof="0" dirty="0">
                <a:ln>
                  <a:noFill/>
                </a:ln>
                <a:solidFill>
                  <a:prstClr val="black"/>
                </a:solidFill>
                <a:effectLst/>
                <a:uLnTx/>
                <a:uFillTx/>
              </a:rPr>
              <a:t>098-</a:t>
            </a:r>
            <a:r>
              <a:rPr kumimoji="0" lang="ja-JP" altLang="en-US" sz="1000" b="0" i="0" u="none" strike="noStrike" kern="0" cap="none" spc="0" normalizeH="0" baseline="0" noProof="0" dirty="0">
                <a:ln>
                  <a:noFill/>
                </a:ln>
                <a:solidFill>
                  <a:prstClr val="black"/>
                </a:solidFill>
                <a:effectLst/>
                <a:uLnTx/>
                <a:uFillTx/>
              </a:rPr>
              <a:t>○○△△</a:t>
            </a:r>
            <a:r>
              <a:rPr kumimoji="0" lang="en-US" altLang="ja-JP" sz="1000" b="0" i="0" u="none" strike="noStrike" kern="0" cap="none" spc="0" normalizeH="0" baseline="0" noProof="0" dirty="0">
                <a:ln>
                  <a:noFill/>
                </a:ln>
                <a:solidFill>
                  <a:prstClr val="black"/>
                </a:solidFill>
                <a:effectLst/>
                <a:uLnTx/>
                <a:uFillTx/>
              </a:rPr>
              <a:t>(</a:t>
            </a:r>
            <a:r>
              <a:rPr kumimoji="0" lang="ja-JP" altLang="en-US" sz="1000" b="0" i="0" u="none" strike="noStrike" kern="0" cap="none" spc="0" normalizeH="0" baseline="0" noProof="0" dirty="0">
                <a:ln>
                  <a:noFill/>
                </a:ln>
                <a:solidFill>
                  <a:prstClr val="black"/>
                </a:solidFill>
                <a:effectLst/>
                <a:uLnTx/>
                <a:uFillTx/>
              </a:rPr>
              <a:t>病院事業局</a:t>
            </a:r>
            <a:r>
              <a:rPr kumimoji="0" lang="en-US" altLang="ja-JP" sz="1000" b="0" i="0" u="none" strike="noStrike" kern="0" cap="none" spc="0" normalizeH="0" baseline="0" noProof="0" dirty="0">
                <a:ln>
                  <a:noFill/>
                </a:ln>
                <a:solidFill>
                  <a:prstClr val="black"/>
                </a:solidFill>
                <a:effectLst/>
                <a:uLnTx/>
                <a:uFillTx/>
              </a:rPr>
              <a:t>)</a:t>
            </a:r>
          </a:p>
        </p:txBody>
      </p:sp>
    </p:spTree>
    <p:extLst>
      <p:ext uri="{BB962C8B-B14F-4D97-AF65-F5344CB8AC3E}">
        <p14:creationId xmlns:p14="http://schemas.microsoft.com/office/powerpoint/2010/main" val="295960086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solidFill>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14</TotalTime>
  <Words>1982</Words>
  <Application>Microsoft Office PowerPoint</Application>
  <PresentationFormat>画面に合わせる (4:3)</PresentationFormat>
  <Paragraphs>550</Paragraphs>
  <Slides>7</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7</vt:i4>
      </vt:variant>
    </vt:vector>
  </HeadingPairs>
  <TitlesOfParts>
    <vt:vector size="15" baseType="lpstr">
      <vt:lpstr>ＭＳ Ｐゴシック</vt:lpstr>
      <vt:lpstr>メイリオ</vt:lpstr>
      <vt:lpstr>游ゴシック</vt:lpstr>
      <vt:lpstr>Arial</vt:lpstr>
      <vt:lpstr>Calibri</vt:lpstr>
      <vt:lpstr>Wingdings</vt:lpstr>
      <vt:lpstr>Office ​​テーマ</vt:lpstr>
      <vt:lpstr>1_Office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森彩乃</dc:creator>
  <cp:lastModifiedBy>user</cp:lastModifiedBy>
  <cp:revision>2</cp:revision>
  <dcterms:created xsi:type="dcterms:W3CDTF">2016-03-21T04:47:41Z</dcterms:created>
  <dcterms:modified xsi:type="dcterms:W3CDTF">2016-03-22T02:34:06Z</dcterms:modified>
</cp:coreProperties>
</file>